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8" r:id="rId3"/>
    <p:sldId id="257" r:id="rId4"/>
    <p:sldId id="259" r:id="rId5"/>
    <p:sldId id="281" r:id="rId6"/>
    <p:sldId id="260" r:id="rId7"/>
    <p:sldId id="286" r:id="rId8"/>
    <p:sldId id="285" r:id="rId9"/>
    <p:sldId id="261" r:id="rId10"/>
    <p:sldId id="287" r:id="rId11"/>
    <p:sldId id="262" r:id="rId12"/>
    <p:sldId id="263" r:id="rId13"/>
    <p:sldId id="265" r:id="rId14"/>
    <p:sldId id="266" r:id="rId15"/>
    <p:sldId id="282" r:id="rId16"/>
    <p:sldId id="267" r:id="rId17"/>
    <p:sldId id="268" r:id="rId18"/>
    <p:sldId id="283" r:id="rId19"/>
    <p:sldId id="284" r:id="rId20"/>
    <p:sldId id="269" r:id="rId21"/>
    <p:sldId id="271" r:id="rId22"/>
    <p:sldId id="270" r:id="rId23"/>
    <p:sldId id="272" r:id="rId24"/>
    <p:sldId id="273" r:id="rId25"/>
    <p:sldId id="277" r:id="rId26"/>
    <p:sldId id="275" r:id="rId27"/>
    <p:sldId id="276" r:id="rId28"/>
    <p:sldId id="274" r:id="rId29"/>
    <p:sldId id="278" r:id="rId30"/>
    <p:sldId id="279" r:id="rId31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04"/>
    <p:restoredTop sz="94694"/>
  </p:normalViewPr>
  <p:slideViewPr>
    <p:cSldViewPr snapToGrid="0">
      <p:cViewPr varScale="1">
        <p:scale>
          <a:sx n="117" d="100"/>
          <a:sy n="117" d="100"/>
        </p:scale>
        <p:origin x="5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E8DFC1-C585-C54D-8326-62F00F3BE054}" type="datetimeFigureOut">
              <a:rPr lang="nl-NL" smtClean="0"/>
              <a:t>26-06-2026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3EEF9D-C274-6841-BB47-1CBB5E126C7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4160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EEF9D-C274-6841-BB47-1CBB5E126C76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5620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E6C8F4-605A-5542-4B50-0C616D1FCE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7A80DF0-748E-7A0C-6150-584F336C4F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4F32F9D-0342-15AF-C113-91BDB5830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660AF-AF7D-2844-B2AA-F8B482F27732}" type="datetimeFigureOut">
              <a:rPr lang="nl-NL" smtClean="0"/>
              <a:t>26-06-2026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94A3CAF-09BF-1A33-CDCC-044DB5E25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5618854-EA1E-D8AC-FFDE-D30E8E40C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6732E-45FD-6547-BC22-32AE84A641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0629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4541C5-F767-2A6E-2E71-3EFA8A8E9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725DC98-0615-D707-5E17-056F64D0C1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70D909-12D4-F803-DB66-7B205310E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660AF-AF7D-2844-B2AA-F8B482F27732}" type="datetimeFigureOut">
              <a:rPr lang="nl-NL" smtClean="0"/>
              <a:t>26-06-2026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1FC55FF-907A-E4F8-5B42-61F4623E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90B36CC-8430-058D-75FE-8F096AC37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6732E-45FD-6547-BC22-32AE84A641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4581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538EEC1-01FD-21ED-B67D-5FF0BD679A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E989A0D-81A0-21C4-E429-B1A11F1784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EB21B2F-96F6-8F57-E954-8CD8FFE3D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660AF-AF7D-2844-B2AA-F8B482F27732}" type="datetimeFigureOut">
              <a:rPr lang="nl-NL" smtClean="0"/>
              <a:t>26-06-2026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F1A59D-4F64-14B0-C8DE-8C0315BC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B997FAB-6E4B-49B0-82C2-F8C675BEB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6732E-45FD-6547-BC22-32AE84A641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7077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CA61AC-BB72-0095-2464-F9E8B88C8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33B8C1E-307D-8AB1-7ED4-86B1EB325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7978DCD-E3C7-4B30-6B9B-74D4BE6C9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660AF-AF7D-2844-B2AA-F8B482F27732}" type="datetimeFigureOut">
              <a:rPr lang="nl-NL" smtClean="0"/>
              <a:t>26-06-2026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8A06D7-D18B-48D5-A0BF-6D72F37E7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6D08FB8-A55E-26C5-9CCE-FE988A932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6732E-45FD-6547-BC22-32AE84A641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4708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C1E468-BA8B-3FAC-19F3-97797DC69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7DA1259-908D-7B9B-F791-594687683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686C463-A2FF-8471-42A0-38D65F2F8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660AF-AF7D-2844-B2AA-F8B482F27732}" type="datetimeFigureOut">
              <a:rPr lang="nl-NL" smtClean="0"/>
              <a:t>26-06-2026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9D19B2A-0104-DD31-32A5-CE940DDBA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86AB609-8445-5409-B34D-E72756B58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6732E-45FD-6547-BC22-32AE84A641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761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46A144-1FF1-E059-254C-C08E283A8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DF6C81E-FF62-359A-BF76-4FD866123B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62158C3-C548-2523-23AB-5C81881348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30A0ABD-6B25-5885-04D5-1AB0F355C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660AF-AF7D-2844-B2AA-F8B482F27732}" type="datetimeFigureOut">
              <a:rPr lang="nl-NL" smtClean="0"/>
              <a:t>26-06-2026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D28B850-8A28-A1CD-F370-FCC37953E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5E23340-34C7-B0D2-40B2-C85E70676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6732E-45FD-6547-BC22-32AE84A641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6095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67A5E2-4DA3-9DDF-739C-94A292DB9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8B2DC26-1DD5-C2B2-B10B-97FE282C7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67A945C-7DE7-2CD7-99D0-1C36981676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44FE3E3-930A-AEBD-0223-8CA208552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F3CA6F9-7523-9A0F-44D2-787F851718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757D7C6-D870-9939-CE69-570BFEDE0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660AF-AF7D-2844-B2AA-F8B482F27732}" type="datetimeFigureOut">
              <a:rPr lang="nl-NL" smtClean="0"/>
              <a:t>26-06-2026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BCF8CE9-BD0F-8ABD-EF61-3720532E8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3811181-02E9-9EBF-E74B-223BD415B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6732E-45FD-6547-BC22-32AE84A641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6306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C93B4F-EA1F-8E19-418A-67B126C7A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BF1CD21-B88A-255B-ED6C-24302C757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660AF-AF7D-2844-B2AA-F8B482F27732}" type="datetimeFigureOut">
              <a:rPr lang="nl-NL" smtClean="0"/>
              <a:t>26-06-2026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D82351B-7E4E-7E99-D680-C9489BA4C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6B3F07B-B7F5-BAD2-A3E0-4FA9D414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6732E-45FD-6547-BC22-32AE84A641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4724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A9C2597-BCA8-AE87-60FF-24475A661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660AF-AF7D-2844-B2AA-F8B482F27732}" type="datetimeFigureOut">
              <a:rPr lang="nl-NL" smtClean="0"/>
              <a:t>26-06-2026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E7E5F3B-8596-B85A-D751-C43EE54EB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F340B59-DF87-78CF-E743-6100334E1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6732E-45FD-6547-BC22-32AE84A641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4668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0D808A-203F-0D89-7BAE-D757010B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F75F557-31FC-489C-0A92-387E4C120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158BF39-A10B-B7A2-DAD6-94C1C5959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8821587-3A56-EDCE-1807-7F6167CF3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660AF-AF7D-2844-B2AA-F8B482F27732}" type="datetimeFigureOut">
              <a:rPr lang="nl-NL" smtClean="0"/>
              <a:t>26-06-2026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31DD3E3-1FF1-C08D-9B46-462C8AEA8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DF4752A-6C39-2AE8-FCA3-DC12E9704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6732E-45FD-6547-BC22-32AE84A641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8914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6229FB-208E-B78A-C378-71FF1AB4D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E698D81-7136-EA89-42A0-1AADB8A59A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6BF673D-4A80-640C-3BF2-2AC7BDB5C2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3EA1EBA-1B45-8FDB-6D7E-170E127D2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660AF-AF7D-2844-B2AA-F8B482F27732}" type="datetimeFigureOut">
              <a:rPr lang="nl-NL" smtClean="0"/>
              <a:t>26-06-2026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38C07D1-29A8-8898-279F-CBD8A2532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E6A7E79-356E-59AD-CF48-822C017ED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6732E-45FD-6547-BC22-32AE84A641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4083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A226296-4B24-5B16-E9D0-D2E40C496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E9B467F-A0F2-3830-B716-42897403F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124E53B-D9E4-C7A5-C694-9132BE07A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660AF-AF7D-2844-B2AA-F8B482F27732}" type="datetimeFigureOut">
              <a:rPr lang="nl-NL" smtClean="0"/>
              <a:t>26-06-2026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E643E45-DCAD-D0E0-0FE5-E082D40318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DBFDABB-9C39-A719-6C0C-BF81320EB8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6732E-45FD-6547-BC22-32AE84A641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076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tiff"/><Relationship Id="rId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kleding, verven, tekening, kunst&#10;&#10;Automatisch gegenereerde beschrijving">
            <a:extLst>
              <a:ext uri="{FF2B5EF4-FFF2-40B4-BE49-F238E27FC236}">
                <a16:creationId xmlns:a16="http://schemas.microsoft.com/office/drawing/2014/main" id="{83FB2775-4F14-F214-539D-4ACA687343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487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E9E75C9-6C9C-9D49-7106-4A490735C910}"/>
              </a:ext>
            </a:extLst>
          </p:cNvPr>
          <p:cNvSpPr txBox="1"/>
          <p:nvPr/>
        </p:nvSpPr>
        <p:spPr>
          <a:xfrm>
            <a:off x="1424638" y="425885"/>
            <a:ext cx="9734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spc="300" dirty="0" err="1">
                <a:effectLst>
                  <a:glow rad="88900">
                    <a:schemeClr val="bg1"/>
                  </a:glow>
                </a:effectLst>
                <a:latin typeface="Papyrus" panose="020B0602040200020303" pitchFamily="34" charset="77"/>
              </a:rPr>
              <a:t>Korinte</a:t>
            </a:r>
            <a:r>
              <a:rPr lang="nl-NL" sz="4000" b="1" spc="300" dirty="0">
                <a:effectLst>
                  <a:glow rad="88900">
                    <a:schemeClr val="bg1"/>
                  </a:glow>
                </a:effectLst>
                <a:latin typeface="Papyrus" panose="020B0602040200020303" pitchFamily="34" charset="77"/>
              </a:rPr>
              <a:t>… gemeente onder spanning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CEE1D66-3D18-57AD-4F78-F9439984589C}"/>
              </a:ext>
            </a:extLst>
          </p:cNvPr>
          <p:cNvSpPr txBox="1"/>
          <p:nvPr/>
        </p:nvSpPr>
        <p:spPr>
          <a:xfrm>
            <a:off x="4340506" y="5574110"/>
            <a:ext cx="73828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spc="300" dirty="0">
                <a:solidFill>
                  <a:schemeClr val="bg1"/>
                </a:solidFill>
                <a:latin typeface="Papyrus" panose="020B0602040200020303" pitchFamily="34" charset="77"/>
              </a:rPr>
              <a:t>Paulus’ brieven aan de Korintiërs</a:t>
            </a:r>
          </a:p>
          <a:p>
            <a:pPr algn="ctr"/>
            <a:r>
              <a:rPr lang="nl-NL" sz="2800" b="1" spc="300" dirty="0">
                <a:solidFill>
                  <a:schemeClr val="bg1"/>
                </a:solidFill>
                <a:latin typeface="Papyrus" panose="020B0602040200020303" pitchFamily="34" charset="77"/>
              </a:rPr>
              <a:t>Liefde, strijd en genade</a:t>
            </a:r>
          </a:p>
        </p:txBody>
      </p:sp>
    </p:spTree>
    <p:extLst>
      <p:ext uri="{BB962C8B-B14F-4D97-AF65-F5344CB8AC3E}">
        <p14:creationId xmlns:p14="http://schemas.microsoft.com/office/powerpoint/2010/main" val="1343732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elsus Library Images – Browse 7,236 Stock Photos, Vectors, and Video |  Adobe Stock">
            <a:extLst>
              <a:ext uri="{FF2B5EF4-FFF2-40B4-BE49-F238E27FC236}">
                <a16:creationId xmlns:a16="http://schemas.microsoft.com/office/drawing/2014/main" id="{147937AC-AF13-CE99-386B-C4DFA7100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66" y="3804620"/>
            <a:ext cx="12192000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10 Things Ephesus, Turkey is Known For">
            <a:extLst>
              <a:ext uri="{FF2B5EF4-FFF2-40B4-BE49-F238E27FC236}">
                <a16:creationId xmlns:a16="http://schemas.microsoft.com/office/drawing/2014/main" id="{1E5E77E4-B376-0A23-E685-9CD9D6EFAC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266" y="5278"/>
            <a:ext cx="6684002" cy="403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World heritage in Turkey: Ephesus, a marvel of the ancient world | Daily  Sabah">
            <a:extLst>
              <a:ext uri="{FF2B5EF4-FFF2-40B4-BE49-F238E27FC236}">
                <a16:creationId xmlns:a16="http://schemas.microsoft.com/office/drawing/2014/main" id="{91E4D9CB-A1D9-8979-2CC8-12E7835F1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4003" y="0"/>
            <a:ext cx="5529263" cy="403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8C3E42E-5215-275D-DE4A-B0A8FD3C0F2D}"/>
              </a:ext>
            </a:extLst>
          </p:cNvPr>
          <p:cNvSpPr txBox="1"/>
          <p:nvPr/>
        </p:nvSpPr>
        <p:spPr>
          <a:xfrm>
            <a:off x="-214072" y="5534561"/>
            <a:ext cx="118229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4000" b="1" spc="300" dirty="0">
                <a:solidFill>
                  <a:schemeClr val="bg1"/>
                </a:solidFill>
                <a:effectLst>
                  <a:glow rad="101600">
                    <a:schemeClr val="tx1">
                      <a:alpha val="70000"/>
                    </a:schemeClr>
                  </a:glow>
                </a:effectLst>
                <a:latin typeface="Papyrus" panose="020B06020402000203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Paulus gaat in op spanningen, vragen </a:t>
            </a:r>
          </a:p>
          <a:p>
            <a:pPr algn="ctr"/>
            <a:r>
              <a:rPr lang="nl-BE" sz="4000" b="1" spc="300" dirty="0">
                <a:solidFill>
                  <a:schemeClr val="bg1"/>
                </a:solidFill>
                <a:effectLst>
                  <a:glow rad="101600">
                    <a:schemeClr val="tx1">
                      <a:alpha val="70000"/>
                    </a:schemeClr>
                  </a:glow>
                </a:effectLst>
                <a:latin typeface="Papyrus" panose="020B06020402000203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en problemen</a:t>
            </a:r>
            <a:endParaRPr lang="nl-NL" sz="4000" b="1" spc="300" dirty="0">
              <a:solidFill>
                <a:schemeClr val="bg1"/>
              </a:solidFill>
              <a:effectLst>
                <a:glow rad="101600">
                  <a:schemeClr val="tx1">
                    <a:alpha val="70000"/>
                  </a:schemeClr>
                </a:glow>
              </a:effectLst>
              <a:latin typeface="Papyrus" panose="020B0602040200020303" pitchFamily="34" charset="77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BC1C171-0F06-5CC8-26FC-9994F066A14F}"/>
              </a:ext>
            </a:extLst>
          </p:cNvPr>
          <p:cNvSpPr txBox="1"/>
          <p:nvPr/>
        </p:nvSpPr>
        <p:spPr>
          <a:xfrm>
            <a:off x="3045316" y="273504"/>
            <a:ext cx="61013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60204"/>
                    </a:schemeClr>
                  </a:glow>
                </a:effectLst>
                <a:latin typeface="Papyrus" panose="020B0602040200020303" pitchFamily="34" charset="77"/>
              </a:rPr>
              <a:t>1 Korintiërs vanuit EFEZE 54/55 n. Chr.</a:t>
            </a:r>
          </a:p>
        </p:txBody>
      </p:sp>
    </p:spTree>
    <p:extLst>
      <p:ext uri="{BB962C8B-B14F-4D97-AF65-F5344CB8AC3E}">
        <p14:creationId xmlns:p14="http://schemas.microsoft.com/office/powerpoint/2010/main" val="3414180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shmolean Parchment AN 1981.940 - Wikipedia">
            <a:extLst>
              <a:ext uri="{FF2B5EF4-FFF2-40B4-BE49-F238E27FC236}">
                <a16:creationId xmlns:a16="http://schemas.microsoft.com/office/drawing/2014/main" id="{0B765248-A0F4-BE9D-D6B8-5375C1A23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98" b="96778" l="2615" r="94374">
                        <a14:foregroundMark x1="7528" y1="9459" x2="66323" y2="10395"/>
                        <a14:foregroundMark x1="66323" y1="10395" x2="74485" y2="10187"/>
                        <a14:foregroundMark x1="74485" y1="10187" x2="83043" y2="10187"/>
                        <a14:foregroundMark x1="83043" y1="10187" x2="87559" y2="9979"/>
                        <a14:foregroundMark x1="86846" y1="6341" x2="62441" y2="6861"/>
                        <a14:foregroundMark x1="45642" y1="6133" x2="17829" y2="5405"/>
                        <a14:foregroundMark x1="2694" y1="8940" x2="3962" y2="16320"/>
                        <a14:foregroundMark x1="12441" y1="86071" x2="33360" y2="90748"/>
                        <a14:foregroundMark x1="55547" y1="91892" x2="74168" y2="91996"/>
                        <a14:foregroundMark x1="74168" y1="91996" x2="81300" y2="91788"/>
                        <a14:foregroundMark x1="81300" y1="91788" x2="82171" y2="91268"/>
                        <a14:foregroundMark x1="29239" y1="96985" x2="31537" y2="96881"/>
                        <a14:foregroundMark x1="93027" y1="11850" x2="88510" y2="69023"/>
                        <a14:foregroundMark x1="94374" y1="6653" x2="93899" y2="28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18229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22722A60-4A5A-DDAD-CF36-000CC0F6FD84}"/>
              </a:ext>
            </a:extLst>
          </p:cNvPr>
          <p:cNvSpPr txBox="1"/>
          <p:nvPr/>
        </p:nvSpPr>
        <p:spPr>
          <a:xfrm>
            <a:off x="-175972" y="505361"/>
            <a:ext cx="118229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4800" b="1" spc="300" dirty="0">
                <a:solidFill>
                  <a:schemeClr val="bg1"/>
                </a:solidFill>
                <a:effectLst>
                  <a:glow rad="101600">
                    <a:schemeClr val="tx1">
                      <a:alpha val="70000"/>
                    </a:schemeClr>
                  </a:glow>
                </a:effectLst>
                <a:latin typeface="Papyrus" panose="020B06020402000203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Een verloren gegane eerste brief</a:t>
            </a:r>
            <a:endParaRPr lang="nl-NL" sz="4800" b="1" spc="300" dirty="0">
              <a:solidFill>
                <a:schemeClr val="bg1"/>
              </a:solidFill>
              <a:effectLst>
                <a:glow rad="101600">
                  <a:schemeClr val="tx1">
                    <a:alpha val="70000"/>
                  </a:schemeClr>
                </a:glow>
              </a:effectLst>
              <a:latin typeface="Papyrus" panose="020B0602040200020303" pitchFamily="34" charset="77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46E4378-FB92-E9C8-105A-BEA317A86451}"/>
              </a:ext>
            </a:extLst>
          </p:cNvPr>
          <p:cNvSpPr txBox="1"/>
          <p:nvPr/>
        </p:nvSpPr>
        <p:spPr>
          <a:xfrm>
            <a:off x="2432050" y="1850936"/>
            <a:ext cx="734695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4000" b="1" spc="3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Papyrus" panose="020B06020402000203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1 Korintiërs 5:9 </a:t>
            </a:r>
          </a:p>
          <a:p>
            <a:pPr algn="ctr"/>
            <a:r>
              <a:rPr lang="nl-BE" sz="4000" b="1" spc="3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Papyrus" panose="020B06020402000203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”Ik heb u in mijn vorige brief gezegd </a:t>
            </a:r>
          </a:p>
          <a:p>
            <a:pPr algn="ctr"/>
            <a:r>
              <a:rPr lang="nl-BE" sz="4000" b="1" spc="3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Papyrus" panose="020B06020402000203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dat u niet moet omgaan </a:t>
            </a:r>
          </a:p>
          <a:p>
            <a:pPr algn="ctr"/>
            <a:r>
              <a:rPr lang="nl-BE" sz="4000" b="1" spc="3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Papyrus" panose="020B06020402000203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met ontuchtplegers…” </a:t>
            </a:r>
            <a:endParaRPr lang="nl-NL" sz="4000" b="1" spc="3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Papyrus" panose="020B06020402000203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96972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ged parchment texture with ragged edges providing a vintage background  perfect for crafting or artistic projects 66585646 Stock Photo at Vecteezy">
            <a:extLst>
              <a:ext uri="{FF2B5EF4-FFF2-40B4-BE49-F238E27FC236}">
                <a16:creationId xmlns:a16="http://schemas.microsoft.com/office/drawing/2014/main" id="{959591F7-CF4B-C281-289A-9154255D2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2192000" cy="683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D7FA53B8-2474-098A-969B-704E6C671EB1}"/>
              </a:ext>
            </a:extLst>
          </p:cNvPr>
          <p:cNvSpPr txBox="1"/>
          <p:nvPr/>
        </p:nvSpPr>
        <p:spPr>
          <a:xfrm>
            <a:off x="595312" y="700088"/>
            <a:ext cx="11001375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2800" b="1" spc="3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Lithos Pro Regular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“Ik had mezelf voorgenomen u niet opnieuw zo’n </a:t>
            </a:r>
            <a:r>
              <a:rPr lang="nl-BE" sz="2800" b="1" spc="30" dirty="0">
                <a:solidFill>
                  <a:srgbClr val="FFFF00"/>
                </a:solidFill>
                <a:effectLst>
                  <a:glow rad="88900">
                    <a:schemeClr val="tx1"/>
                  </a:glow>
                </a:effectLst>
                <a:latin typeface="Lithos Pro Regular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verdrietig</a:t>
            </a:r>
            <a:r>
              <a:rPr lang="nl-BE" sz="2800" b="1" spc="3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Lithos Pro Regular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bezoek te brengen. </a:t>
            </a:r>
            <a:r>
              <a:rPr lang="nl-BE" sz="2800" b="1" spc="30" baseline="-250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Lithos Pro Regular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nl-BE" sz="2800" b="1" spc="3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Lithos Pro Regular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Want als ik u </a:t>
            </a:r>
            <a:r>
              <a:rPr lang="nl-BE" sz="2800" b="1" spc="30" dirty="0">
                <a:solidFill>
                  <a:srgbClr val="FFFF00"/>
                </a:solidFill>
                <a:effectLst>
                  <a:glow rad="88900">
                    <a:schemeClr val="tx1"/>
                  </a:glow>
                </a:effectLst>
                <a:latin typeface="Lithos Pro Regular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verdriet</a:t>
            </a:r>
            <a:r>
              <a:rPr lang="nl-BE" sz="2800" b="1" spc="3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Lithos Pro Regular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doe, wie moet mij dan blij maken? Toch alleen u – en u zou nu juist </a:t>
            </a:r>
            <a:r>
              <a:rPr lang="nl-BE" sz="2800" b="1" spc="30" dirty="0">
                <a:solidFill>
                  <a:srgbClr val="FFFF00"/>
                </a:solidFill>
                <a:effectLst>
                  <a:glow rad="88900">
                    <a:schemeClr val="tx1"/>
                  </a:glow>
                </a:effectLst>
                <a:latin typeface="Lithos Pro Regular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verdriet</a:t>
            </a:r>
            <a:r>
              <a:rPr lang="nl-BE" sz="2800" b="1" spc="3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Lithos Pro Regular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door mij </a:t>
            </a:r>
            <a:r>
              <a:rPr lang="nl-BE" sz="2800" b="1" spc="3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Lithos Pro Regular" pitchFamily="82" charset="0"/>
                <a:ea typeface="Calibri" panose="020F0502020204030204" pitchFamily="34" charset="0"/>
                <a:cs typeface="Times New Roman (Hoofdtekst CS)"/>
              </a:rPr>
              <a:t>hebben. </a:t>
            </a:r>
            <a:r>
              <a:rPr lang="nl-BE" sz="2800" b="1" spc="30" baseline="-25000" dirty="0">
                <a:solidFill>
                  <a:srgbClr val="00FFF9"/>
                </a:solidFill>
                <a:effectLst>
                  <a:glow rad="88900">
                    <a:schemeClr val="tx1"/>
                  </a:glow>
                </a:effectLst>
                <a:latin typeface="Lithos Pro Regular" pitchFamily="82" charset="0"/>
                <a:ea typeface="Calibri" panose="020F0502020204030204" pitchFamily="34" charset="0"/>
                <a:cs typeface="Times New Roman (Hoofdtekst CS)"/>
              </a:rPr>
              <a:t>3</a:t>
            </a:r>
            <a:r>
              <a:rPr lang="nl-BE" sz="2800" b="1" spc="30" dirty="0">
                <a:solidFill>
                  <a:srgbClr val="00FFF9"/>
                </a:solidFill>
                <a:effectLst>
                  <a:glow rad="88900">
                    <a:schemeClr val="tx1"/>
                  </a:glow>
                </a:effectLst>
                <a:latin typeface="Lithos Pro Regular" pitchFamily="82" charset="0"/>
                <a:ea typeface="Calibri" panose="020F0502020204030204" pitchFamily="34" charset="0"/>
                <a:cs typeface="Times New Roman (Hoofdtekst CS)"/>
              </a:rPr>
              <a:t>Dat is ook precies wat ik u geschreven heb</a:t>
            </a:r>
            <a:r>
              <a:rPr lang="nl-BE" sz="2800" b="1" spc="3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Lithos Pro Regular" pitchFamily="82" charset="0"/>
                <a:ea typeface="Calibri" panose="020F0502020204030204" pitchFamily="34" charset="0"/>
                <a:cs typeface="Times New Roman (Hoofdtekst CS)"/>
              </a:rPr>
              <a:t>: ik wilde niet dat ik bij mijn bezoek </a:t>
            </a:r>
            <a:r>
              <a:rPr lang="nl-BE" sz="2800" b="1" spc="30" dirty="0">
                <a:solidFill>
                  <a:srgbClr val="FFFF00"/>
                </a:solidFill>
                <a:effectLst>
                  <a:glow rad="88900">
                    <a:schemeClr val="tx1"/>
                  </a:glow>
                </a:effectLst>
                <a:latin typeface="Lithos Pro Regular" pitchFamily="82" charset="0"/>
                <a:ea typeface="Calibri" panose="020F0502020204030204" pitchFamily="34" charset="0"/>
                <a:cs typeface="Times New Roman (Hoofdtekst CS)"/>
              </a:rPr>
              <a:t>ver­driet</a:t>
            </a:r>
            <a:r>
              <a:rPr lang="nl-BE" sz="2800" b="1" spc="30" dirty="0">
                <a:solidFill>
                  <a:srgbClr val="FFFF00"/>
                </a:solidFill>
                <a:effectLst>
                  <a:glow rad="88900">
                    <a:schemeClr val="tx1"/>
                  </a:glow>
                </a:effectLst>
                <a:latin typeface="Lithos Pro Regular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BE" sz="2800" b="1" spc="3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Lithos Pro Regular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van u zou hebben, terwijl u mij juist blij had moeten maken. En ik had er alle vertrouwen in dat u allen in mijn vreugde zou delen. </a:t>
            </a:r>
            <a:r>
              <a:rPr lang="nl-BE" sz="2800" b="1" spc="30" baseline="-25000" dirty="0">
                <a:solidFill>
                  <a:srgbClr val="00FFF9"/>
                </a:solidFill>
                <a:effectLst>
                  <a:glow rad="88900">
                    <a:schemeClr val="tx1"/>
                  </a:glow>
                </a:effectLst>
                <a:latin typeface="Lithos Pro Regular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nl-BE" sz="2800" b="1" spc="30" dirty="0">
                <a:solidFill>
                  <a:srgbClr val="00FFF9"/>
                </a:solidFill>
                <a:effectLst>
                  <a:glow rad="88900">
                    <a:schemeClr val="tx1"/>
                  </a:glow>
                </a:effectLst>
                <a:latin typeface="Lithos Pro Regular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Toen ik u schreef </a:t>
            </a:r>
            <a:r>
              <a:rPr lang="nl-BE" sz="2800" b="1" spc="3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Lithos Pro Regular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was ik </a:t>
            </a:r>
            <a:r>
              <a:rPr lang="nl-BE" sz="2800" b="1" spc="30" dirty="0">
                <a:solidFill>
                  <a:srgbClr val="FFFF00"/>
                </a:solidFill>
                <a:effectLst>
                  <a:glow rad="88900">
                    <a:schemeClr val="tx1"/>
                  </a:glow>
                </a:effectLst>
                <a:latin typeface="Lithos Pro Regular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terneer</a:t>
            </a:r>
            <a:r>
              <a:rPr lang="nl-BE" sz="2800" b="1" spc="3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Lithos Pro Regular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­</a:t>
            </a:r>
            <a:r>
              <a:rPr lang="nl-BE" sz="2800" b="1" spc="30" dirty="0">
                <a:solidFill>
                  <a:srgbClr val="FFFF00"/>
                </a:solidFill>
                <a:effectLst>
                  <a:glow rad="88900">
                    <a:schemeClr val="tx1"/>
                  </a:glow>
                </a:effectLst>
                <a:latin typeface="Lithos Pro Regular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geslagen</a:t>
            </a:r>
            <a:r>
              <a:rPr lang="nl-BE" sz="2800" b="1" spc="3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Lithos Pro Regular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nl-BE" sz="2800" b="1" spc="30" dirty="0">
                <a:solidFill>
                  <a:srgbClr val="FFFF00"/>
                </a:solidFill>
                <a:effectLst>
                  <a:glow rad="88900">
                    <a:schemeClr val="tx1"/>
                  </a:glow>
                </a:effectLst>
                <a:latin typeface="Lithos Pro Regular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bedrukt</a:t>
            </a:r>
            <a:r>
              <a:rPr lang="nl-BE" sz="2800" b="1" spc="3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Lithos Pro Regular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nl-BE" sz="2800" b="1" spc="3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Lithos Pro Regular" pitchFamily="82" charset="0"/>
                <a:ea typeface="Calibri" panose="020F0502020204030204" pitchFamily="34" charset="0"/>
                <a:cs typeface="Times New Roman (Hoofdtekst CS)"/>
              </a:rPr>
              <a:t>ston­den de </a:t>
            </a:r>
            <a:r>
              <a:rPr lang="nl-BE" sz="2800" b="1" spc="30" dirty="0">
                <a:solidFill>
                  <a:srgbClr val="FFFF00"/>
                </a:solidFill>
                <a:effectLst>
                  <a:glow rad="88900">
                    <a:schemeClr val="tx1"/>
                  </a:glow>
                </a:effectLst>
                <a:latin typeface="Lithos Pro Regular" pitchFamily="82" charset="0"/>
                <a:ea typeface="Calibri" panose="020F0502020204030204" pitchFamily="34" charset="0"/>
                <a:cs typeface="Times New Roman (Hoofdtekst CS)"/>
              </a:rPr>
              <a:t>tranen</a:t>
            </a:r>
            <a:r>
              <a:rPr lang="nl-BE" sz="2800" b="1" spc="3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Lithos Pro Regular" pitchFamily="82" charset="0"/>
                <a:ea typeface="Calibri" panose="020F0502020204030204" pitchFamily="34" charset="0"/>
                <a:cs typeface="Times New Roman (Hoofdtekst CS)"/>
              </a:rPr>
              <a:t> in mijn ogen. Ik wilde u geen pijn doen, maar u laten weten hoezeer ik u liefheb. </a:t>
            </a:r>
          </a:p>
          <a:p>
            <a:pPr algn="ctr"/>
            <a:r>
              <a:rPr lang="nl-BE" sz="2800" b="1" spc="3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Lithos Pro Regular" pitchFamily="82" charset="0"/>
                <a:ea typeface="Calibri" panose="020F0502020204030204" pitchFamily="34" charset="0"/>
                <a:cs typeface="Times New Roman (Hoofdtekst CS)"/>
              </a:rPr>
              <a:t>(2 Kor 2:3-4)</a:t>
            </a:r>
            <a:r>
              <a:rPr lang="nl-BE" sz="2800" b="1" spc="3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Lithos Pro Regular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nl-NL" sz="2800" b="1" spc="30" dirty="0">
              <a:solidFill>
                <a:schemeClr val="bg1"/>
              </a:solidFill>
              <a:effectLst>
                <a:glow rad="88900">
                  <a:schemeClr val="tx1"/>
                </a:glow>
              </a:effectLst>
              <a:latin typeface="Lithos Pro Regular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648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irst-Century Aegean Region - Enter the Bible">
            <a:extLst>
              <a:ext uri="{FF2B5EF4-FFF2-40B4-BE49-F238E27FC236}">
                <a16:creationId xmlns:a16="http://schemas.microsoft.com/office/drawing/2014/main" id="{99E8AC48-B608-4550-F64C-0A75B84AE9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66436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Afbeeldingen over Parchment – Blader in stockfoto's, vectoren en video's  over 1,326,918 | Adobe Stock">
            <a:extLst>
              <a:ext uri="{FF2B5EF4-FFF2-40B4-BE49-F238E27FC236}">
                <a16:creationId xmlns:a16="http://schemas.microsoft.com/office/drawing/2014/main" id="{BDE1D0BF-1A0F-1D1F-2142-1062F4FB6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988844" y="654845"/>
            <a:ext cx="6858000" cy="554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BE23B5B-39E0-393A-F4FB-03DE3914F342}"/>
              </a:ext>
            </a:extLst>
          </p:cNvPr>
          <p:cNvSpPr txBox="1"/>
          <p:nvPr/>
        </p:nvSpPr>
        <p:spPr>
          <a:xfrm>
            <a:off x="7231856" y="257175"/>
            <a:ext cx="4371975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latin typeface="Papyrus" panose="020B0602040200020303" pitchFamily="34" charset="77"/>
              </a:rPr>
              <a:t>56 n. Chr.</a:t>
            </a:r>
          </a:p>
          <a:p>
            <a:pPr algn="ctr"/>
            <a:endParaRPr lang="nl-NL" sz="1600" b="1" dirty="0">
              <a:latin typeface="Papyrus" panose="020B0602040200020303" pitchFamily="34" charset="77"/>
            </a:endParaRPr>
          </a:p>
          <a:p>
            <a:pPr algn="ctr"/>
            <a:r>
              <a:rPr lang="nl-NL" sz="4000" b="1" dirty="0">
                <a:latin typeface="Papyrus" panose="020B0602040200020303" pitchFamily="34" charset="77"/>
              </a:rPr>
              <a:t>Na de crisis</a:t>
            </a:r>
          </a:p>
          <a:p>
            <a:pPr algn="ctr"/>
            <a:endParaRPr lang="nl-NL" sz="4000" b="1" dirty="0">
              <a:latin typeface="Papyrus" panose="020B0602040200020303" pitchFamily="34" charset="77"/>
            </a:endParaRPr>
          </a:p>
          <a:p>
            <a:pPr algn="ctr"/>
            <a:r>
              <a:rPr lang="nl-NL" sz="4000" b="1" dirty="0">
                <a:latin typeface="Papyrus" panose="020B0602040200020303" pitchFamily="34" charset="77"/>
              </a:rPr>
              <a:t>Verzoenende toon</a:t>
            </a:r>
          </a:p>
          <a:p>
            <a:pPr algn="ctr"/>
            <a:r>
              <a:rPr lang="nl-NL" sz="4000" b="1" dirty="0">
                <a:latin typeface="Papyrus" panose="020B0602040200020303" pitchFamily="34" charset="77"/>
              </a:rPr>
              <a:t>opluchting </a:t>
            </a:r>
          </a:p>
          <a:p>
            <a:pPr algn="ctr"/>
            <a:endParaRPr lang="nl-NL" sz="4000" b="1" dirty="0">
              <a:latin typeface="Papyrus" panose="020B0602040200020303" pitchFamily="34" charset="77"/>
            </a:endParaRPr>
          </a:p>
          <a:p>
            <a:pPr algn="ctr"/>
            <a:r>
              <a:rPr lang="nl-NL" sz="4000" b="1" dirty="0">
                <a:latin typeface="Papyrus" panose="020B0602040200020303" pitchFamily="34" charset="77"/>
              </a:rPr>
              <a:t>Maar ook zorg: Paulus moet zijn apostelschap verdedigen…</a:t>
            </a:r>
          </a:p>
          <a:p>
            <a:pPr algn="ctr"/>
            <a:endParaRPr lang="nl-NL" sz="4000" b="1" dirty="0">
              <a:latin typeface="Papyrus" panose="020B0602040200020303" pitchFamily="34" charset="77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2CA5189-31D6-76BA-B199-CFD4D6B7A89D}"/>
              </a:ext>
            </a:extLst>
          </p:cNvPr>
          <p:cNvSpPr txBox="1"/>
          <p:nvPr/>
        </p:nvSpPr>
        <p:spPr>
          <a:xfrm>
            <a:off x="-485538" y="257175"/>
            <a:ext cx="761476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800" b="1" dirty="0">
                <a:solidFill>
                  <a:schemeClr val="bg1"/>
                </a:solidFill>
                <a:effectLst>
                  <a:glow rad="101600">
                    <a:schemeClr val="tx1">
                      <a:alpha val="85964"/>
                    </a:schemeClr>
                  </a:glow>
                </a:effectLst>
                <a:latin typeface="Papyrus" panose="020B0602040200020303" pitchFamily="34" charset="77"/>
              </a:rPr>
              <a:t>2 Korintiërs vanuit Macedonië  55/56 n. Chr.</a:t>
            </a:r>
          </a:p>
        </p:txBody>
      </p:sp>
    </p:spTree>
    <p:extLst>
      <p:ext uri="{BB962C8B-B14F-4D97-AF65-F5344CB8AC3E}">
        <p14:creationId xmlns:p14="http://schemas.microsoft.com/office/powerpoint/2010/main" val="121175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CCFAE705-3742-4A3D-F801-D4AFB5EA9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71C7052C-53C4-0C87-CD05-0BD62EDE0990}"/>
              </a:ext>
            </a:extLst>
          </p:cNvPr>
          <p:cNvSpPr txBox="1"/>
          <p:nvPr/>
        </p:nvSpPr>
        <p:spPr>
          <a:xfrm>
            <a:off x="-300038" y="185739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>
                <a:latin typeface="Lithos Pro Regular" pitchFamily="82" charset="0"/>
              </a:rPr>
              <a:t>1 Korintiërs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329A7DC-5C7A-2E7E-0C3C-62156C3226EE}"/>
              </a:ext>
            </a:extLst>
          </p:cNvPr>
          <p:cNvSpPr txBox="1"/>
          <p:nvPr/>
        </p:nvSpPr>
        <p:spPr>
          <a:xfrm>
            <a:off x="345282" y="955180"/>
            <a:ext cx="116966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aseline="30000" dirty="0">
                <a:latin typeface="Lithos Pro Regular" pitchFamily="82" charset="0"/>
              </a:rPr>
              <a:t>3</a:t>
            </a:r>
            <a:r>
              <a:rPr lang="nl-NL" sz="2800" dirty="0">
                <a:latin typeface="Lithos Pro Regular" pitchFamily="82" charset="0"/>
              </a:rPr>
              <a:t>Genade zij u en vrede van God, onze Vader, en van de Heer Jezus Christus.</a:t>
            </a:r>
          </a:p>
          <a:p>
            <a:r>
              <a:rPr lang="nl-NL" sz="2800" baseline="30000" dirty="0">
                <a:latin typeface="Lithos Pro Regular" pitchFamily="82" charset="0"/>
              </a:rPr>
              <a:t>4</a:t>
            </a:r>
            <a:r>
              <a:rPr lang="nl-NL" sz="2800" dirty="0">
                <a:latin typeface="Lithos Pro Regular" pitchFamily="82" charset="0"/>
              </a:rPr>
              <a:t>Ik dank mijn God altijd voor u, omdat hij u in Christus Jezus zijn genade heeft geschonken. </a:t>
            </a:r>
            <a:r>
              <a:rPr lang="nl-NL" sz="2800" baseline="30000" dirty="0">
                <a:latin typeface="Lithos Pro Regular" pitchFamily="82" charset="0"/>
              </a:rPr>
              <a:t>5</a:t>
            </a:r>
            <a:r>
              <a:rPr lang="nl-NL" sz="2800" dirty="0">
                <a:latin typeface="Lithos Pro Regular" pitchFamily="82" charset="0"/>
              </a:rPr>
              <a:t>Door hem bent u in elk opzicht rijk geworden.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7CE282B-A43E-E5A5-B0F0-1D7EFC9FF48E}"/>
              </a:ext>
            </a:extLst>
          </p:cNvPr>
          <p:cNvSpPr txBox="1"/>
          <p:nvPr/>
        </p:nvSpPr>
        <p:spPr>
          <a:xfrm>
            <a:off x="345281" y="3906590"/>
            <a:ext cx="116966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aseline="30000" dirty="0">
                <a:latin typeface="Lithos Pro Regular" pitchFamily="82" charset="0"/>
              </a:rPr>
              <a:t>21</a:t>
            </a:r>
            <a:r>
              <a:rPr lang="nl-NL" sz="2800" dirty="0">
                <a:latin typeface="Lithos Pro Regular" pitchFamily="82" charset="0"/>
              </a:rPr>
              <a:t>Een eigenhandig geschreven groet van mij, Paulus. </a:t>
            </a:r>
          </a:p>
          <a:p>
            <a:r>
              <a:rPr lang="nl-NL" sz="2800" baseline="30000" dirty="0">
                <a:latin typeface="Lithos Pro Regular" pitchFamily="82" charset="0"/>
              </a:rPr>
              <a:t>22</a:t>
            </a:r>
            <a:r>
              <a:rPr lang="nl-NL" sz="2800" dirty="0">
                <a:latin typeface="Lithos Pro Regular" pitchFamily="82" charset="0"/>
              </a:rPr>
              <a:t>Als iemand de Heer niet liefheeft – hij zij vervloekt! </a:t>
            </a:r>
            <a:r>
              <a:rPr lang="nl-NL" sz="2800" dirty="0" err="1">
                <a:latin typeface="Lithos Pro Regular" pitchFamily="82" charset="0"/>
              </a:rPr>
              <a:t>Maranata</a:t>
            </a:r>
            <a:r>
              <a:rPr lang="nl-NL" sz="2800" dirty="0">
                <a:latin typeface="Lithos Pro Regular" pitchFamily="82" charset="0"/>
              </a:rPr>
              <a:t>! </a:t>
            </a:r>
          </a:p>
          <a:p>
            <a:r>
              <a:rPr lang="nl-NL" sz="2800" baseline="30000" dirty="0">
                <a:latin typeface="Lithos Pro Regular" pitchFamily="82" charset="0"/>
              </a:rPr>
              <a:t>23</a:t>
            </a:r>
            <a:r>
              <a:rPr lang="nl-NL" sz="2800" dirty="0">
                <a:latin typeface="Lithos Pro Regular" pitchFamily="82" charset="0"/>
              </a:rPr>
              <a:t>De genade van de Heer Jezus zij met u. </a:t>
            </a:r>
          </a:p>
          <a:p>
            <a:r>
              <a:rPr lang="nl-NL" sz="2800" baseline="30000" dirty="0">
                <a:latin typeface="Lithos Pro Regular" pitchFamily="82" charset="0"/>
              </a:rPr>
              <a:t>24</a:t>
            </a:r>
            <a:r>
              <a:rPr lang="nl-NL" sz="2800" dirty="0">
                <a:latin typeface="Lithos Pro Regular" pitchFamily="82" charset="0"/>
              </a:rPr>
              <a:t>Mijn liefde gaat uit naar u allen, met wie ik één ben in Christus Jezus.</a:t>
            </a:r>
          </a:p>
        </p:txBody>
      </p:sp>
    </p:spTree>
    <p:extLst>
      <p:ext uri="{BB962C8B-B14F-4D97-AF65-F5344CB8AC3E}">
        <p14:creationId xmlns:p14="http://schemas.microsoft.com/office/powerpoint/2010/main" val="992123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CCFAE705-3742-4A3D-F801-D4AFB5EA9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71C7052C-53C4-0C87-CD05-0BD62EDE0990}"/>
              </a:ext>
            </a:extLst>
          </p:cNvPr>
          <p:cNvSpPr txBox="1"/>
          <p:nvPr/>
        </p:nvSpPr>
        <p:spPr>
          <a:xfrm>
            <a:off x="-300038" y="185739"/>
            <a:ext cx="12192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rgbClr val="C00000"/>
                </a:solidFill>
                <a:latin typeface="Lithos Pro Regular" pitchFamily="82" charset="0"/>
              </a:rPr>
              <a:t>1 Korintiërs</a:t>
            </a:r>
          </a:p>
          <a:p>
            <a:pPr algn="ctr"/>
            <a:r>
              <a:rPr lang="nl-NL" sz="2800" dirty="0">
                <a:solidFill>
                  <a:srgbClr val="C00000"/>
                </a:solidFill>
                <a:latin typeface="Lithos Pro Regular" pitchFamily="82" charset="0"/>
              </a:rPr>
              <a:t>Mensen uit het huis van Chloë berichten over problemen</a:t>
            </a:r>
          </a:p>
          <a:p>
            <a:pPr algn="ctr"/>
            <a:r>
              <a:rPr lang="nl-NL" sz="3200" dirty="0">
                <a:solidFill>
                  <a:srgbClr val="C00000"/>
                </a:solidFill>
                <a:latin typeface="Lithos Pro Regular" pitchFamily="82" charset="0"/>
              </a:rPr>
              <a:t>1 - 6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329A7DC-5C7A-2E7E-0C3C-62156C3226EE}"/>
              </a:ext>
            </a:extLst>
          </p:cNvPr>
          <p:cNvSpPr txBox="1"/>
          <p:nvPr/>
        </p:nvSpPr>
        <p:spPr>
          <a:xfrm>
            <a:off x="195263" y="2259985"/>
            <a:ext cx="1169669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>
                <a:latin typeface="Lithos Pro Regular" pitchFamily="82" charset="0"/>
              </a:rPr>
              <a:t>Partijschappen en verdeeldheid 				1:10 – 4:21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>
                <a:latin typeface="Lithos Pro Regular" pitchFamily="82" charset="0"/>
              </a:rPr>
              <a:t>Incest en tolerantie van kwaad in de gemeente	5:1-13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 err="1">
                <a:latin typeface="Lithos Pro Regular" pitchFamily="82" charset="0"/>
              </a:rPr>
              <a:t>Rechtzaken</a:t>
            </a:r>
            <a:r>
              <a:rPr lang="nl-NL" sz="3200" dirty="0">
                <a:latin typeface="Lithos Pro Regular" pitchFamily="82" charset="0"/>
              </a:rPr>
              <a:t> tussen gelovigen					5:1-13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>
                <a:latin typeface="Lithos Pro Regular" pitchFamily="82" charset="0"/>
              </a:rPr>
              <a:t>Seksuele moraal / betekenis van het lichaam		6:12-20</a:t>
            </a:r>
          </a:p>
        </p:txBody>
      </p:sp>
    </p:spTree>
    <p:extLst>
      <p:ext uri="{BB962C8B-B14F-4D97-AF65-F5344CB8AC3E}">
        <p14:creationId xmlns:p14="http://schemas.microsoft.com/office/powerpoint/2010/main" val="1504397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CCFAE705-3742-4A3D-F801-D4AFB5EA9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71C7052C-53C4-0C87-CD05-0BD62EDE0990}"/>
              </a:ext>
            </a:extLst>
          </p:cNvPr>
          <p:cNvSpPr txBox="1"/>
          <p:nvPr/>
        </p:nvSpPr>
        <p:spPr>
          <a:xfrm>
            <a:off x="-300038" y="185739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rgbClr val="C00000"/>
                </a:solidFill>
                <a:latin typeface="Lithos Pro Regular" pitchFamily="82" charset="0"/>
              </a:rPr>
              <a:t>1 Korintiërs</a:t>
            </a:r>
          </a:p>
          <a:p>
            <a:pPr algn="ctr"/>
            <a:r>
              <a:rPr lang="nl-NL" sz="2800" dirty="0">
                <a:solidFill>
                  <a:srgbClr val="C00000"/>
                </a:solidFill>
                <a:latin typeface="Lithos Pro Regular" pitchFamily="82" charset="0"/>
              </a:rPr>
              <a:t>Brief met vragen van de Korintiërs zelf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329A7DC-5C7A-2E7E-0C3C-62156C3226EE}"/>
              </a:ext>
            </a:extLst>
          </p:cNvPr>
          <p:cNvSpPr txBox="1"/>
          <p:nvPr/>
        </p:nvSpPr>
        <p:spPr>
          <a:xfrm>
            <a:off x="352426" y="2106097"/>
            <a:ext cx="11696699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>
                <a:latin typeface="Lithos Pro Regular" pitchFamily="82" charset="0"/>
              </a:rPr>
              <a:t>Relaties, huwelijk, seksualiteit, scheiding											       1:10 – 4:21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3200" dirty="0">
                <a:latin typeface="Lithos Pro Regular" pitchFamily="82" charset="0"/>
              </a:rPr>
              <a:t>Vrijheid, geweten en verantwoordelijkheid</a:t>
            </a:r>
          </a:p>
          <a:p>
            <a:r>
              <a:rPr lang="nl-NL" sz="3200" dirty="0">
                <a:latin typeface="Lithos Pro Regular" pitchFamily="82" charset="0"/>
              </a:rPr>
              <a:t>	</a:t>
            </a:r>
            <a:r>
              <a:rPr lang="nl-NL" sz="2800" dirty="0">
                <a:latin typeface="Lithos Pro Regular" pitchFamily="82" charset="0"/>
              </a:rPr>
              <a:t>(offervlees)</a:t>
            </a:r>
            <a:r>
              <a:rPr lang="nl-NL" sz="3200" dirty="0">
                <a:latin typeface="Lithos Pro Regular" pitchFamily="82" charset="0"/>
              </a:rPr>
              <a:t>							5:1-13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3200" dirty="0">
                <a:latin typeface="Lithos Pro Regular" pitchFamily="82" charset="0"/>
              </a:rPr>
              <a:t>Orde en opbouw in de samenkomsten	5:1-13</a:t>
            </a:r>
          </a:p>
          <a:p>
            <a:pPr>
              <a:spcBef>
                <a:spcPts val="600"/>
              </a:spcBef>
            </a:pPr>
            <a:r>
              <a:rPr lang="nl-NL" sz="3200" dirty="0">
                <a:latin typeface="Lithos Pro Regular" pitchFamily="82" charset="0"/>
              </a:rPr>
              <a:t>	</a:t>
            </a:r>
            <a:r>
              <a:rPr lang="nl-NL" sz="2800" dirty="0">
                <a:latin typeface="Lithos Pro Regular" pitchFamily="82" charset="0"/>
              </a:rPr>
              <a:t>(man/vrouw – hoofdbedekking – avondmaal – gaven)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3200" dirty="0">
                <a:latin typeface="Lithos Pro Regular" pitchFamily="82" charset="0"/>
              </a:rPr>
              <a:t>De opstanding						6:12-20</a:t>
            </a:r>
          </a:p>
        </p:txBody>
      </p:sp>
    </p:spTree>
    <p:extLst>
      <p:ext uri="{BB962C8B-B14F-4D97-AF65-F5344CB8AC3E}">
        <p14:creationId xmlns:p14="http://schemas.microsoft.com/office/powerpoint/2010/main" val="3852339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he Sources of Early Christian Communism | Church Life Journal | University  of Notre Dame">
            <a:extLst>
              <a:ext uri="{FF2B5EF4-FFF2-40B4-BE49-F238E27FC236}">
                <a16:creationId xmlns:a16="http://schemas.microsoft.com/office/drawing/2014/main" id="{085C8840-142C-6534-7AAC-DFE85D342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B7DE2C26-391B-7CD4-EC9B-F59017AB98A8}"/>
              </a:ext>
            </a:extLst>
          </p:cNvPr>
          <p:cNvSpPr txBox="1"/>
          <p:nvPr/>
        </p:nvSpPr>
        <p:spPr>
          <a:xfrm>
            <a:off x="285750" y="714375"/>
            <a:ext cx="541496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u="sng" dirty="0">
                <a:solidFill>
                  <a:schemeClr val="bg1"/>
                </a:solidFill>
                <a:effectLst>
                  <a:glow rad="101600">
                    <a:schemeClr val="tx1">
                      <a:alpha val="71350"/>
                    </a:schemeClr>
                  </a:glow>
                </a:effectLst>
                <a:latin typeface="Lithos Pro Regular" pitchFamily="82" charset="0"/>
              </a:rPr>
              <a:t>Rijk aan… </a:t>
            </a:r>
          </a:p>
          <a:p>
            <a:r>
              <a:rPr lang="nl-NL" sz="3600" dirty="0">
                <a:solidFill>
                  <a:schemeClr val="bg1"/>
                </a:solidFill>
                <a:effectLst>
                  <a:glow rad="101600">
                    <a:schemeClr val="tx1">
                      <a:alpha val="71350"/>
                    </a:schemeClr>
                  </a:glow>
                </a:effectLst>
                <a:latin typeface="Lithos Pro Regular" pitchFamily="82" charset="0"/>
              </a:rPr>
              <a:t>Kennis</a:t>
            </a:r>
          </a:p>
          <a:p>
            <a:r>
              <a:rPr lang="nl-NL" sz="3600" dirty="0">
                <a:solidFill>
                  <a:schemeClr val="bg1"/>
                </a:solidFill>
                <a:effectLst>
                  <a:glow rad="101600">
                    <a:schemeClr val="tx1">
                      <a:alpha val="71350"/>
                    </a:schemeClr>
                  </a:glow>
                </a:effectLst>
                <a:latin typeface="Lithos Pro Regular" pitchFamily="82" charset="0"/>
              </a:rPr>
              <a:t>Energie</a:t>
            </a:r>
          </a:p>
          <a:p>
            <a:r>
              <a:rPr lang="nl-NL" sz="3600" dirty="0">
                <a:solidFill>
                  <a:schemeClr val="bg1"/>
                </a:solidFill>
                <a:effectLst>
                  <a:glow rad="101600">
                    <a:schemeClr val="tx1">
                      <a:alpha val="71350"/>
                    </a:schemeClr>
                  </a:glow>
                </a:effectLst>
                <a:latin typeface="Lithos Pro Regular" pitchFamily="82" charset="0"/>
              </a:rPr>
              <a:t>Gaven</a:t>
            </a:r>
          </a:p>
          <a:p>
            <a:endParaRPr lang="nl-NL" sz="3600" dirty="0">
              <a:solidFill>
                <a:schemeClr val="bg1"/>
              </a:solidFill>
              <a:effectLst>
                <a:glow rad="101600">
                  <a:schemeClr val="tx1">
                    <a:alpha val="71350"/>
                  </a:schemeClr>
                </a:glow>
              </a:effectLst>
              <a:latin typeface="Lithos Pro Regular" pitchFamily="82" charset="0"/>
            </a:endParaRPr>
          </a:p>
          <a:p>
            <a:r>
              <a:rPr lang="nl-NL" sz="3600" u="sng" dirty="0">
                <a:solidFill>
                  <a:schemeClr val="bg1"/>
                </a:solidFill>
                <a:effectLst>
                  <a:glow rad="101600">
                    <a:schemeClr val="tx1">
                      <a:alpha val="71350"/>
                    </a:schemeClr>
                  </a:glow>
                </a:effectLst>
                <a:latin typeface="Lithos Pro Regular" pitchFamily="82" charset="0"/>
              </a:rPr>
              <a:t>Arm aan…</a:t>
            </a:r>
          </a:p>
          <a:p>
            <a:r>
              <a:rPr lang="nl-NL" sz="3600" dirty="0">
                <a:solidFill>
                  <a:schemeClr val="bg1"/>
                </a:solidFill>
                <a:effectLst>
                  <a:glow rad="101600">
                    <a:schemeClr val="tx1">
                      <a:alpha val="71350"/>
                    </a:schemeClr>
                  </a:glow>
                </a:effectLst>
                <a:latin typeface="Lithos Pro Regular" pitchFamily="82" charset="0"/>
              </a:rPr>
              <a:t>Nederigheid</a:t>
            </a:r>
          </a:p>
          <a:p>
            <a:r>
              <a:rPr lang="nl-NL" sz="3600" dirty="0">
                <a:solidFill>
                  <a:schemeClr val="bg1"/>
                </a:solidFill>
                <a:effectLst>
                  <a:glow rad="101600">
                    <a:schemeClr val="tx1">
                      <a:alpha val="71350"/>
                    </a:schemeClr>
                  </a:glow>
                </a:effectLst>
                <a:latin typeface="Lithos Pro Regular" pitchFamily="82" charset="0"/>
              </a:rPr>
              <a:t>Heiligheid</a:t>
            </a:r>
          </a:p>
          <a:p>
            <a:r>
              <a:rPr lang="nl-NL" sz="3600" dirty="0">
                <a:solidFill>
                  <a:schemeClr val="bg1"/>
                </a:solidFill>
                <a:effectLst>
                  <a:glow rad="101600">
                    <a:schemeClr val="tx1">
                      <a:alpha val="71350"/>
                    </a:schemeClr>
                  </a:glow>
                </a:effectLst>
                <a:latin typeface="Lithos Pro Regular" pitchFamily="82" charset="0"/>
              </a:rPr>
              <a:t>liefde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382C498-FB2D-D2D7-04AC-3A70C2A15F8B}"/>
              </a:ext>
            </a:extLst>
          </p:cNvPr>
          <p:cNvSpPr txBox="1"/>
          <p:nvPr/>
        </p:nvSpPr>
        <p:spPr>
          <a:xfrm>
            <a:off x="5095494" y="1829943"/>
            <a:ext cx="54149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rgbClr val="FFFF00"/>
                </a:solidFill>
                <a:effectLst>
                  <a:glow rad="101600">
                    <a:schemeClr val="tx1">
                      <a:alpha val="71350"/>
                    </a:schemeClr>
                  </a:glow>
                </a:effectLst>
                <a:latin typeface="Lithos Pro Regular" pitchFamily="82" charset="0"/>
              </a:rPr>
              <a:t>Christus </a:t>
            </a:r>
          </a:p>
          <a:p>
            <a:pPr algn="ctr"/>
            <a:r>
              <a:rPr lang="nl-NL" sz="3600" dirty="0">
                <a:solidFill>
                  <a:srgbClr val="FFFF00"/>
                </a:solidFill>
                <a:effectLst>
                  <a:glow rad="101600">
                    <a:schemeClr val="tx1">
                      <a:alpha val="71350"/>
                    </a:schemeClr>
                  </a:glow>
                </a:effectLst>
                <a:latin typeface="Lithos Pro Regular" pitchFamily="82" charset="0"/>
              </a:rPr>
              <a:t>gekruisigd </a:t>
            </a:r>
          </a:p>
          <a:p>
            <a:pPr algn="ctr"/>
            <a:r>
              <a:rPr lang="nl-NL" sz="3600" dirty="0">
                <a:solidFill>
                  <a:srgbClr val="FFFF00"/>
                </a:solidFill>
                <a:effectLst>
                  <a:glow rad="101600">
                    <a:schemeClr val="tx1">
                      <a:alpha val="71350"/>
                    </a:schemeClr>
                  </a:glow>
                </a:effectLst>
                <a:latin typeface="Lithos Pro Regular" pitchFamily="82" charset="0"/>
              </a:rPr>
              <a:t>en </a:t>
            </a:r>
          </a:p>
          <a:p>
            <a:pPr algn="ctr"/>
            <a:r>
              <a:rPr lang="nl-NL" sz="3600" dirty="0">
                <a:solidFill>
                  <a:srgbClr val="FFFF00"/>
                </a:solidFill>
                <a:effectLst>
                  <a:glow rad="101600">
                    <a:schemeClr val="tx1">
                      <a:alpha val="71350"/>
                    </a:schemeClr>
                  </a:glow>
                </a:effectLst>
                <a:latin typeface="Lithos Pro Regular" pitchFamily="82" charset="0"/>
              </a:rPr>
              <a:t>opgestaan!</a:t>
            </a:r>
          </a:p>
        </p:txBody>
      </p:sp>
      <p:sp>
        <p:nvSpPr>
          <p:cNvPr id="4" name="Ingekeepte pijl rechts 3">
            <a:extLst>
              <a:ext uri="{FF2B5EF4-FFF2-40B4-BE49-F238E27FC236}">
                <a16:creationId xmlns:a16="http://schemas.microsoft.com/office/drawing/2014/main" id="{42176CDA-663C-9EE6-0E00-10121FF9062E}"/>
              </a:ext>
            </a:extLst>
          </p:cNvPr>
          <p:cNvSpPr/>
          <p:nvPr/>
        </p:nvSpPr>
        <p:spPr>
          <a:xfrm>
            <a:off x="4516374" y="2587752"/>
            <a:ext cx="1470089" cy="841248"/>
          </a:xfrm>
          <a:prstGeom prst="notch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756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otif Letter Paper! Antique &amp; History Parchment 100 Sheets DIN A6 -  Paper-Media : Amazon.co.uk: Stationery &amp; Office Supplies">
            <a:extLst>
              <a:ext uri="{FF2B5EF4-FFF2-40B4-BE49-F238E27FC236}">
                <a16:creationId xmlns:a16="http://schemas.microsoft.com/office/drawing/2014/main" id="{DE3E5813-74F0-9AAC-4D1E-2BF6081A10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00" b="96500" l="5040" r="93236">
                        <a14:foregroundMark x1="9682" y1="9000" x2="54509" y2="10600"/>
                        <a14:foregroundMark x1="54509" y1="10600" x2="74934" y2="9200"/>
                        <a14:foregroundMark x1="74934" y1="9200" x2="75995" y2="9400"/>
                        <a14:foregroundMark x1="22546" y1="5200" x2="78382" y2="5400"/>
                        <a14:foregroundMark x1="78382" y1="5400" x2="86207" y2="4800"/>
                        <a14:foregroundMark x1="6233" y1="6400" x2="12202" y2="81600"/>
                        <a14:foregroundMark x1="10345" y1="91800" x2="38594" y2="92300"/>
                        <a14:foregroundMark x1="38594" y1="92300" x2="64324" y2="91800"/>
                        <a14:foregroundMark x1="64324" y1="91800" x2="74403" y2="91800"/>
                        <a14:foregroundMark x1="74403" y1="91800" x2="78117" y2="91600"/>
                        <a14:foregroundMark x1="5305" y1="88800" x2="7427" y2="96000"/>
                        <a14:foregroundMark x1="7427" y1="96000" x2="7560" y2="96100"/>
                        <a14:foregroundMark x1="87268" y1="10200" x2="88064" y2="49400"/>
                        <a14:foregroundMark x1="88064" y1="49400" x2="89125" y2="51600"/>
                        <a14:foregroundMark x1="90584" y1="15900" x2="90318" y2="30300"/>
                        <a14:foregroundMark x1="90318" y1="30300" x2="90318" y2="30300"/>
                        <a14:foregroundMark x1="89390" y1="3800" x2="89125" y2="6600"/>
                        <a14:foregroundMark x1="92175" y1="2800" x2="91645" y2="8000"/>
                        <a14:foregroundMark x1="90716" y1="14000" x2="90716" y2="20600"/>
                        <a14:foregroundMark x1="91645" y1="8700" x2="91247" y2="11900"/>
                        <a14:foregroundMark x1="92308" y1="8800" x2="92308" y2="11600"/>
                        <a14:foregroundMark x1="5040" y1="36500" x2="6499" y2="54400"/>
                        <a14:foregroundMark x1="44562" y1="95600" x2="63263" y2="94500"/>
                        <a14:foregroundMark x1="85676" y1="95800" x2="89788" y2="95400"/>
                        <a14:foregroundMark x1="86207" y1="95900" x2="89788" y2="96100"/>
                        <a14:foregroundMark x1="83422" y1="96500" x2="88859" y2="96300"/>
                        <a14:foregroundMark x1="92573" y1="55600" x2="93236" y2="66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2290763" y="-3183762"/>
            <a:ext cx="7792561" cy="1308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956EE27-B1C8-1963-0FAA-337B63C407D6}"/>
              </a:ext>
            </a:extLst>
          </p:cNvPr>
          <p:cNvSpPr txBox="1"/>
          <p:nvPr/>
        </p:nvSpPr>
        <p:spPr>
          <a:xfrm>
            <a:off x="-466292" y="45887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>
                <a:latin typeface="Lithos Pro Regular" pitchFamily="82" charset="0"/>
              </a:rPr>
              <a:t>2 Korintiërs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3749849-FBD6-BE8D-8925-04908DED6FBD}"/>
              </a:ext>
            </a:extLst>
          </p:cNvPr>
          <p:cNvSpPr txBox="1"/>
          <p:nvPr/>
        </p:nvSpPr>
        <p:spPr>
          <a:xfrm>
            <a:off x="1643851" y="2313101"/>
            <a:ext cx="9413154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nl-BE" sz="4000" b="1" dirty="0">
                <a:effectLst/>
                <a:latin typeface="Lithos Pro Regular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een brief over gekwetste liefde, </a:t>
            </a:r>
          </a:p>
          <a:p>
            <a:pPr algn="ctr">
              <a:spcBef>
                <a:spcPts val="600"/>
              </a:spcBef>
            </a:pPr>
            <a:r>
              <a:rPr lang="nl-BE" sz="4000" b="1" dirty="0">
                <a:effectLst/>
                <a:latin typeface="Lithos Pro Regular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hersteld vertrouwen </a:t>
            </a:r>
          </a:p>
          <a:p>
            <a:pPr algn="ctr">
              <a:spcBef>
                <a:spcPts val="600"/>
              </a:spcBef>
            </a:pPr>
            <a:r>
              <a:rPr lang="nl-BE" sz="4000" b="1" dirty="0">
                <a:effectLst/>
                <a:latin typeface="Lithos Pro Regular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en kwetsbaar apostelschap</a:t>
            </a:r>
            <a:r>
              <a:rPr lang="nl-BE" sz="4000" dirty="0">
                <a:effectLst/>
                <a:latin typeface="Lithos Pro Regular" pitchFamily="82" charset="0"/>
              </a:rPr>
              <a:t> </a:t>
            </a:r>
            <a:endParaRPr lang="nl-NL" sz="4000" dirty="0">
              <a:latin typeface="Lithos Pro Regular" pitchFamily="82" charset="0"/>
            </a:endParaRPr>
          </a:p>
        </p:txBody>
      </p:sp>
      <p:sp>
        <p:nvSpPr>
          <p:cNvPr id="2" name="Ingekeepte pijl rechts 1">
            <a:extLst>
              <a:ext uri="{FF2B5EF4-FFF2-40B4-BE49-F238E27FC236}">
                <a16:creationId xmlns:a16="http://schemas.microsoft.com/office/drawing/2014/main" id="{1664583D-CF66-ED07-119B-4503B8CFB471}"/>
              </a:ext>
            </a:extLst>
          </p:cNvPr>
          <p:cNvSpPr/>
          <p:nvPr/>
        </p:nvSpPr>
        <p:spPr>
          <a:xfrm>
            <a:off x="1518475" y="5081615"/>
            <a:ext cx="915919" cy="499525"/>
          </a:xfrm>
          <a:prstGeom prst="notch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C9BE811-40F6-B561-4910-D46A2A1F13E6}"/>
              </a:ext>
            </a:extLst>
          </p:cNvPr>
          <p:cNvSpPr txBox="1"/>
          <p:nvPr/>
        </p:nvSpPr>
        <p:spPr>
          <a:xfrm>
            <a:off x="2219536" y="4902808"/>
            <a:ext cx="8634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latin typeface="Lithos Pro Regular" pitchFamily="82" charset="0"/>
              </a:rPr>
              <a:t>Het evangelie werkt via zwakheid, trouw, verzoening, genade…</a:t>
            </a:r>
          </a:p>
        </p:txBody>
      </p:sp>
    </p:spTree>
    <p:extLst>
      <p:ext uri="{BB962C8B-B14F-4D97-AF65-F5344CB8AC3E}">
        <p14:creationId xmlns:p14="http://schemas.microsoft.com/office/powerpoint/2010/main" val="196419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otif Letter Paper! Antique &amp; History Parchment 100 Sheets DIN A6 -  Paper-Media : Amazon.co.uk: Stationery &amp; Office Supplies">
            <a:extLst>
              <a:ext uri="{FF2B5EF4-FFF2-40B4-BE49-F238E27FC236}">
                <a16:creationId xmlns:a16="http://schemas.microsoft.com/office/drawing/2014/main" id="{DE3E5813-74F0-9AAC-4D1E-2BF6081A10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00" b="96500" l="5040" r="93236">
                        <a14:foregroundMark x1="9682" y1="9000" x2="54509" y2="10600"/>
                        <a14:foregroundMark x1="54509" y1="10600" x2="74934" y2="9200"/>
                        <a14:foregroundMark x1="74934" y1="9200" x2="75995" y2="9400"/>
                        <a14:foregroundMark x1="22546" y1="5200" x2="78382" y2="5400"/>
                        <a14:foregroundMark x1="78382" y1="5400" x2="86207" y2="4800"/>
                        <a14:foregroundMark x1="6233" y1="6400" x2="12202" y2="81600"/>
                        <a14:foregroundMark x1="10345" y1="91800" x2="38594" y2="92300"/>
                        <a14:foregroundMark x1="38594" y1="92300" x2="64324" y2="91800"/>
                        <a14:foregroundMark x1="64324" y1="91800" x2="74403" y2="91800"/>
                        <a14:foregroundMark x1="74403" y1="91800" x2="78117" y2="91600"/>
                        <a14:foregroundMark x1="5305" y1="88800" x2="7427" y2="96000"/>
                        <a14:foregroundMark x1="7427" y1="96000" x2="7560" y2="96100"/>
                        <a14:foregroundMark x1="87268" y1="10200" x2="88064" y2="49400"/>
                        <a14:foregroundMark x1="88064" y1="49400" x2="89125" y2="51600"/>
                        <a14:foregroundMark x1="90584" y1="15900" x2="90318" y2="30300"/>
                        <a14:foregroundMark x1="90318" y1="30300" x2="90318" y2="30300"/>
                        <a14:foregroundMark x1="89390" y1="3800" x2="89125" y2="6600"/>
                        <a14:foregroundMark x1="92175" y1="2800" x2="91645" y2="8000"/>
                        <a14:foregroundMark x1="90716" y1="14000" x2="90716" y2="20600"/>
                        <a14:foregroundMark x1="91645" y1="8700" x2="91247" y2="11900"/>
                        <a14:foregroundMark x1="92308" y1="8800" x2="92308" y2="11600"/>
                        <a14:foregroundMark x1="5040" y1="36500" x2="6499" y2="54400"/>
                        <a14:foregroundMark x1="44562" y1="95600" x2="63263" y2="94500"/>
                        <a14:foregroundMark x1="85676" y1="95800" x2="89788" y2="95400"/>
                        <a14:foregroundMark x1="86207" y1="95900" x2="89788" y2="96100"/>
                        <a14:foregroundMark x1="83422" y1="96500" x2="88859" y2="96300"/>
                        <a14:foregroundMark x1="92573" y1="55600" x2="93236" y2="66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2540145" y="-3114304"/>
            <a:ext cx="7792561" cy="1308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956EE27-B1C8-1963-0FAA-337B63C407D6}"/>
              </a:ext>
            </a:extLst>
          </p:cNvPr>
          <p:cNvSpPr txBox="1"/>
          <p:nvPr/>
        </p:nvSpPr>
        <p:spPr>
          <a:xfrm>
            <a:off x="-466292" y="45887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>
                <a:latin typeface="Lithos Pro Regular" pitchFamily="82" charset="0"/>
              </a:rPr>
              <a:t>2 Korintiërs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3749849-FBD6-BE8D-8925-04908DED6FBD}"/>
              </a:ext>
            </a:extLst>
          </p:cNvPr>
          <p:cNvSpPr txBox="1"/>
          <p:nvPr/>
        </p:nvSpPr>
        <p:spPr>
          <a:xfrm>
            <a:off x="1440306" y="1997839"/>
            <a:ext cx="999223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spcBef>
                <a:spcPts val="1200"/>
              </a:spcBef>
              <a:buAutoNum type="arabicPeriod"/>
            </a:pPr>
            <a:r>
              <a:rPr lang="nl-BE" sz="3000" b="1" dirty="0">
                <a:effectLst/>
                <a:latin typeface="Lithos Pro Regular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Gekwetste relatie en verlangen naar herstel	1:1 – 2:13</a:t>
            </a:r>
          </a:p>
          <a:p>
            <a:pPr marL="742950" indent="-742950">
              <a:spcBef>
                <a:spcPts val="1200"/>
              </a:spcBef>
              <a:buAutoNum type="arabicPeriod"/>
            </a:pPr>
            <a:r>
              <a:rPr lang="nl-BE" sz="3000" b="1" dirty="0">
                <a:latin typeface="Lithos Pro Regular" pitchFamily="82" charset="0"/>
                <a:cs typeface="Times New Roman" panose="02020603050405020304" pitchFamily="18" charset="0"/>
              </a:rPr>
              <a:t>Wat is waar apostelschap / leiderschap</a:t>
            </a:r>
          </a:p>
          <a:p>
            <a:pPr>
              <a:spcBef>
                <a:spcPts val="1200"/>
              </a:spcBef>
            </a:pPr>
            <a:r>
              <a:rPr lang="nl-BE" sz="3000" b="1" dirty="0">
                <a:latin typeface="Lithos Pro Regular" pitchFamily="82" charset="0"/>
                <a:cs typeface="Times New Roman" panose="02020603050405020304" pitchFamily="18" charset="0"/>
              </a:rPr>
              <a:t>			2:14 – 7:16</a:t>
            </a:r>
          </a:p>
          <a:p>
            <a:pPr marL="742950" indent="-742950">
              <a:spcBef>
                <a:spcPts val="1200"/>
              </a:spcBef>
              <a:buAutoNum type="arabicPeriod"/>
            </a:pPr>
            <a:r>
              <a:rPr lang="nl-BE" sz="3000" b="1" dirty="0">
                <a:latin typeface="Lithos Pro Regular" pitchFamily="82" charset="0"/>
                <a:cs typeface="Times New Roman" panose="02020603050405020304" pitchFamily="18" charset="0"/>
              </a:rPr>
              <a:t>De collecte als toets</a:t>
            </a:r>
          </a:p>
          <a:p>
            <a:pPr>
              <a:spcBef>
                <a:spcPts val="1200"/>
              </a:spcBef>
            </a:pPr>
            <a:r>
              <a:rPr lang="nl-BE" sz="3000" b="1" dirty="0">
                <a:latin typeface="Lithos Pro Regular" pitchFamily="82" charset="0"/>
                <a:cs typeface="Times New Roman" panose="02020603050405020304" pitchFamily="18" charset="0"/>
              </a:rPr>
              <a:t>			8:1 – 9:15</a:t>
            </a:r>
          </a:p>
          <a:p>
            <a:pPr marL="742950" indent="-742950">
              <a:spcBef>
                <a:spcPts val="1200"/>
              </a:spcBef>
              <a:buAutoNum type="arabicPeriod"/>
            </a:pPr>
            <a:r>
              <a:rPr lang="nl-BE" sz="3000" b="1" dirty="0">
                <a:latin typeface="Lithos Pro Regular" pitchFamily="82" charset="0"/>
                <a:cs typeface="Times New Roman" panose="02020603050405020304" pitchFamily="18" charset="0"/>
              </a:rPr>
              <a:t>Confrontatie met een ‘ander’ evangelie</a:t>
            </a:r>
          </a:p>
          <a:p>
            <a:pPr lvl="2">
              <a:spcBef>
                <a:spcPts val="1200"/>
              </a:spcBef>
            </a:pPr>
            <a:r>
              <a:rPr lang="nl-BE" sz="3000" b="1" dirty="0">
                <a:latin typeface="Lithos Pro Regular" pitchFamily="82" charset="0"/>
                <a:cs typeface="Times New Roman" panose="02020603050405020304" pitchFamily="18" charset="0"/>
              </a:rPr>
              <a:t>		10:1 -13:13</a:t>
            </a:r>
            <a:endParaRPr lang="nl-NL" sz="3000" dirty="0">
              <a:latin typeface="Lithos Pro Regular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702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Ancient Corinth Self-Guided Audiovisual Tour with 3D Models | musement">
            <a:extLst>
              <a:ext uri="{FF2B5EF4-FFF2-40B4-BE49-F238E27FC236}">
                <a16:creationId xmlns:a16="http://schemas.microsoft.com/office/drawing/2014/main" id="{3FB9E7B9-B267-ED81-AF9A-2B0B4FF9A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8505" y="-7460"/>
            <a:ext cx="9713495" cy="379433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Oud Korinthe - Wikipedia">
            <a:extLst>
              <a:ext uri="{FF2B5EF4-FFF2-40B4-BE49-F238E27FC236}">
                <a16:creationId xmlns:a16="http://schemas.microsoft.com/office/drawing/2014/main" id="{4BA7456A-A75F-33C9-8CB6-F5696E78D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06692" cy="382043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MAT - Ancient Corinth">
            <a:extLst>
              <a:ext uri="{FF2B5EF4-FFF2-40B4-BE49-F238E27FC236}">
                <a16:creationId xmlns:a16="http://schemas.microsoft.com/office/drawing/2014/main" id="{DC1DF888-0B2A-9A4E-388E-AC67BA491C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762620"/>
            <a:ext cx="7164888" cy="309537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e Ancient Port Of Kechries In Corinth Greece">
            <a:extLst>
              <a:ext uri="{FF2B5EF4-FFF2-40B4-BE49-F238E27FC236}">
                <a16:creationId xmlns:a16="http://schemas.microsoft.com/office/drawing/2014/main" id="{3CCD9193-DCDC-CC66-94C2-5C5228086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888" y="3762620"/>
            <a:ext cx="5480340" cy="308791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477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Moore Perspective: The Sociocultural Context of the New Testament (Part 6):  House Churches">
            <a:extLst>
              <a:ext uri="{FF2B5EF4-FFF2-40B4-BE49-F238E27FC236}">
                <a16:creationId xmlns:a16="http://schemas.microsoft.com/office/drawing/2014/main" id="{F8F0CBC7-3A6E-EAE5-2DAC-00AEDB35E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746" y="3527725"/>
            <a:ext cx="4924804" cy="319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 descr="Afbeelding met kleding, Menselijk gezicht, vrouw, schermopname&#10;&#10;Automatisch gegenereerde beschrijving">
            <a:extLst>
              <a:ext uri="{FF2B5EF4-FFF2-40B4-BE49-F238E27FC236}">
                <a16:creationId xmlns:a16="http://schemas.microsoft.com/office/drawing/2014/main" id="{40B26CCC-EA2F-977F-87DC-CAD6738A5E5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890" y="1842794"/>
            <a:ext cx="3767090" cy="488191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942B444-84F5-CB28-8504-585ED5324506}"/>
              </a:ext>
            </a:extLst>
          </p:cNvPr>
          <p:cNvSpPr txBox="1"/>
          <p:nvPr/>
        </p:nvSpPr>
        <p:spPr>
          <a:xfrm>
            <a:off x="1381911" y="972583"/>
            <a:ext cx="42002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Lithos Pro Regular" pitchFamily="82" charset="0"/>
              </a:rPr>
              <a:t>Verdeeld</a:t>
            </a:r>
          </a:p>
          <a:p>
            <a:r>
              <a:rPr lang="nl-NL" sz="3200" dirty="0">
                <a:latin typeface="Lithos Pro Regular" pitchFamily="82" charset="0"/>
              </a:rPr>
              <a:t>Beïnvloedbaar</a:t>
            </a:r>
          </a:p>
          <a:p>
            <a:r>
              <a:rPr lang="nl-NL" sz="3200" dirty="0">
                <a:latin typeface="Lithos Pro Regular" pitchFamily="82" charset="0"/>
              </a:rPr>
              <a:t>Kwetsbaar</a:t>
            </a:r>
          </a:p>
          <a:p>
            <a:r>
              <a:rPr lang="nl-NL" sz="3200" dirty="0">
                <a:latin typeface="Lithos Pro Regular" pitchFamily="82" charset="0"/>
              </a:rPr>
              <a:t>Zoekend</a:t>
            </a:r>
          </a:p>
          <a:p>
            <a:r>
              <a:rPr lang="nl-NL" sz="3200" dirty="0">
                <a:latin typeface="Lithos Pro Regular" pitchFamily="82" charset="0"/>
              </a:rPr>
              <a:t>ontspoord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2B8BABC-E8C4-6833-DECF-0195F5E3DF52}"/>
              </a:ext>
            </a:extLst>
          </p:cNvPr>
          <p:cNvSpPr txBox="1"/>
          <p:nvPr/>
        </p:nvSpPr>
        <p:spPr>
          <a:xfrm>
            <a:off x="5815584" y="972583"/>
            <a:ext cx="52337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Lithos Pro Regular" pitchFamily="82" charset="0"/>
              </a:rPr>
              <a:t>Groepsvorming</a:t>
            </a:r>
          </a:p>
          <a:p>
            <a:r>
              <a:rPr lang="nl-NL" sz="3200" dirty="0">
                <a:latin typeface="Lithos Pro Regular" pitchFamily="82" charset="0"/>
              </a:rPr>
              <a:t>Vrijheid en geweten</a:t>
            </a:r>
          </a:p>
          <a:p>
            <a:r>
              <a:rPr lang="nl-NL" sz="3200" dirty="0">
                <a:latin typeface="Lithos Pro Regular" pitchFamily="82" charset="0"/>
              </a:rPr>
              <a:t>Seksualiteit</a:t>
            </a:r>
          </a:p>
          <a:p>
            <a:r>
              <a:rPr lang="nl-NL" sz="3200" dirty="0">
                <a:latin typeface="Lithos Pro Regular" pitchFamily="82" charset="0"/>
              </a:rPr>
              <a:t>Leiderschap</a:t>
            </a:r>
          </a:p>
          <a:p>
            <a:r>
              <a:rPr lang="nl-NL" sz="3200" dirty="0">
                <a:latin typeface="Lithos Pro Regular" pitchFamily="82" charset="0"/>
              </a:rPr>
              <a:t>Onrust</a:t>
            </a:r>
          </a:p>
          <a:p>
            <a:r>
              <a:rPr lang="nl-NL" sz="3200" dirty="0">
                <a:latin typeface="Lithos Pro Regular" pitchFamily="82" charset="0"/>
              </a:rPr>
              <a:t>Religieuze trots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B5A1821C-A94E-BDA0-8338-9D8AFCD49BD8}"/>
              </a:ext>
            </a:extLst>
          </p:cNvPr>
          <p:cNvSpPr txBox="1"/>
          <p:nvPr/>
        </p:nvSpPr>
        <p:spPr>
          <a:xfrm>
            <a:off x="-513793" y="37484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>
                <a:latin typeface="Lithos Pro Regular" pitchFamily="82" charset="0"/>
              </a:rPr>
              <a:t>Actuele relevantie</a:t>
            </a:r>
          </a:p>
        </p:txBody>
      </p:sp>
    </p:spTree>
    <p:extLst>
      <p:ext uri="{BB962C8B-B14F-4D97-AF65-F5344CB8AC3E}">
        <p14:creationId xmlns:p14="http://schemas.microsoft.com/office/powerpoint/2010/main" val="3117220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kleding, verven, tekening, kunst&#10;&#10;Automatisch gegenereerde beschrijving">
            <a:extLst>
              <a:ext uri="{FF2B5EF4-FFF2-40B4-BE49-F238E27FC236}">
                <a16:creationId xmlns:a16="http://schemas.microsoft.com/office/drawing/2014/main" id="{BEFDDDEA-CA88-5D83-2FB1-06D732000E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487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5DBCD2A-2F38-4E73-C190-8F0EED0E950B}"/>
              </a:ext>
            </a:extLst>
          </p:cNvPr>
          <p:cNvSpPr txBox="1"/>
          <p:nvPr/>
        </p:nvSpPr>
        <p:spPr>
          <a:xfrm>
            <a:off x="4529139" y="1743075"/>
            <a:ext cx="6372224" cy="4611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b="1" dirty="0">
                <a:effectLst>
                  <a:glow rad="127000">
                    <a:schemeClr val="bg1">
                      <a:alpha val="63000"/>
                    </a:schemeClr>
                  </a:glow>
                </a:effectLst>
                <a:latin typeface="Lithos Pro Regular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hang naar status, succes </a:t>
            </a:r>
          </a:p>
          <a:p>
            <a:pPr algn="ctr">
              <a:lnSpc>
                <a:spcPct val="150000"/>
              </a:lnSpc>
            </a:pPr>
            <a:r>
              <a:rPr lang="nl-NL" sz="4000" b="1" dirty="0">
                <a:effectLst>
                  <a:glow rad="127000">
                    <a:schemeClr val="bg1">
                      <a:alpha val="63000"/>
                    </a:schemeClr>
                  </a:glow>
                </a:effectLst>
                <a:latin typeface="Lithos Pro Regular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Identiteit</a:t>
            </a:r>
          </a:p>
          <a:p>
            <a:pPr algn="ctr">
              <a:lnSpc>
                <a:spcPct val="150000"/>
              </a:lnSpc>
            </a:pPr>
            <a:r>
              <a:rPr lang="nl-NL" sz="4000" b="1" dirty="0">
                <a:effectLst>
                  <a:glow rad="127000">
                    <a:schemeClr val="bg1">
                      <a:alpha val="63000"/>
                    </a:schemeClr>
                  </a:glow>
                </a:effectLst>
                <a:latin typeface="Lithos Pro Regular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uitstraling</a:t>
            </a:r>
          </a:p>
          <a:p>
            <a:pPr algn="ctr">
              <a:lnSpc>
                <a:spcPct val="150000"/>
              </a:lnSpc>
            </a:pPr>
            <a:r>
              <a:rPr lang="nl-NL" sz="4000" b="1" dirty="0">
                <a:effectLst>
                  <a:glow rad="127000">
                    <a:schemeClr val="bg1">
                      <a:alpha val="63000"/>
                    </a:schemeClr>
                  </a:glow>
                </a:effectLst>
                <a:latin typeface="Lithos Pro Regular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“sterke” mensen</a:t>
            </a:r>
            <a:r>
              <a:rPr lang="nl-BE" sz="4000" dirty="0">
                <a:effectLst>
                  <a:glow rad="127000">
                    <a:schemeClr val="bg1">
                      <a:alpha val="63000"/>
                    </a:schemeClr>
                  </a:glow>
                </a:effectLst>
                <a:latin typeface="Lithos Pro Regular" pitchFamily="82" charset="0"/>
              </a:rPr>
              <a:t> </a:t>
            </a:r>
            <a:endParaRPr lang="nl-NL" sz="4000" dirty="0">
              <a:effectLst>
                <a:glow rad="127000">
                  <a:schemeClr val="bg1">
                    <a:alpha val="63000"/>
                  </a:schemeClr>
                </a:glow>
              </a:effectLst>
              <a:latin typeface="Lithos Pro Regular" pitchFamily="82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58452100-EC28-5D16-E380-D5B22A594336}"/>
              </a:ext>
            </a:extLst>
          </p:cNvPr>
          <p:cNvSpPr txBox="1"/>
          <p:nvPr/>
        </p:nvSpPr>
        <p:spPr>
          <a:xfrm>
            <a:off x="514350" y="414337"/>
            <a:ext cx="11287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50726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kleding, verven, tekening, kunst&#10;&#10;Automatisch gegenereerde beschrijving">
            <a:extLst>
              <a:ext uri="{FF2B5EF4-FFF2-40B4-BE49-F238E27FC236}">
                <a16:creationId xmlns:a16="http://schemas.microsoft.com/office/drawing/2014/main" id="{BEFDDDEA-CA88-5D83-2FB1-06D732000E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487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5DBCD2A-2F38-4E73-C190-8F0EED0E950B}"/>
              </a:ext>
            </a:extLst>
          </p:cNvPr>
          <p:cNvSpPr txBox="1"/>
          <p:nvPr/>
        </p:nvSpPr>
        <p:spPr>
          <a:xfrm>
            <a:off x="5186364" y="1528763"/>
            <a:ext cx="6372224" cy="2764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BE" sz="4000" b="1" dirty="0">
                <a:effectLst>
                  <a:glow rad="127000">
                    <a:schemeClr val="bg1">
                      <a:alpha val="63000"/>
                    </a:schemeClr>
                  </a:glow>
                </a:effectLst>
                <a:latin typeface="Lithos Pro Regular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Geestelijkheid zonder liefde </a:t>
            </a:r>
          </a:p>
          <a:p>
            <a:pPr algn="ctr">
              <a:lnSpc>
                <a:spcPct val="150000"/>
              </a:lnSpc>
            </a:pPr>
            <a:r>
              <a:rPr lang="nl-BE" sz="4000" b="1" dirty="0">
                <a:effectLst>
                  <a:glow rad="127000">
                    <a:schemeClr val="bg1">
                      <a:alpha val="63000"/>
                    </a:schemeClr>
                  </a:glow>
                </a:effectLst>
                <a:latin typeface="Lithos Pro Regular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is gevaarlijk</a:t>
            </a:r>
            <a:endParaRPr lang="nl-NL" sz="4000" dirty="0">
              <a:effectLst>
                <a:glow rad="127000">
                  <a:schemeClr val="bg1">
                    <a:alpha val="63000"/>
                  </a:schemeClr>
                </a:glow>
              </a:effectLst>
              <a:latin typeface="Lithos Pro Regular" pitchFamily="82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7E8CB9F-27B9-2F40-1F9D-45FB7E8A9D1A}"/>
              </a:ext>
            </a:extLst>
          </p:cNvPr>
          <p:cNvSpPr txBox="1"/>
          <p:nvPr/>
        </p:nvSpPr>
        <p:spPr>
          <a:xfrm>
            <a:off x="542925" y="4800599"/>
            <a:ext cx="108156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Gaven, kennis, ervaringen, woorden, dynamiek, religieuze ijdelheid?</a:t>
            </a:r>
          </a:p>
          <a:p>
            <a:pPr algn="ctr"/>
            <a:r>
              <a:rPr lang="nl-NL" sz="48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Liefde!</a:t>
            </a:r>
            <a:r>
              <a:rPr lang="nl-BE" sz="48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</a:rPr>
              <a:t> </a:t>
            </a:r>
            <a:endParaRPr lang="nl-NL" sz="4800" dirty="0">
              <a:solidFill>
                <a:schemeClr val="bg1"/>
              </a:solidFill>
              <a:effectLst>
                <a:glow rad="88900">
                  <a:schemeClr val="tx1"/>
                </a:glow>
              </a:effectLst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0EEB04B-8E35-CDE3-C31B-573F33413A33}"/>
              </a:ext>
            </a:extLst>
          </p:cNvPr>
          <p:cNvSpPr txBox="1"/>
          <p:nvPr/>
        </p:nvSpPr>
        <p:spPr>
          <a:xfrm>
            <a:off x="514350" y="414337"/>
            <a:ext cx="11287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896521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kleding, verven, tekening, kunst&#10;&#10;Automatisch gegenereerde beschrijving">
            <a:extLst>
              <a:ext uri="{FF2B5EF4-FFF2-40B4-BE49-F238E27FC236}">
                <a16:creationId xmlns:a16="http://schemas.microsoft.com/office/drawing/2014/main" id="{BEFDDDEA-CA88-5D83-2FB1-06D732000E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487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5DBCD2A-2F38-4E73-C190-8F0EED0E950B}"/>
              </a:ext>
            </a:extLst>
          </p:cNvPr>
          <p:cNvSpPr txBox="1"/>
          <p:nvPr/>
        </p:nvSpPr>
        <p:spPr>
          <a:xfrm>
            <a:off x="5186364" y="1528763"/>
            <a:ext cx="6372224" cy="1841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BE" sz="4000" b="1" dirty="0">
                <a:effectLst>
                  <a:glow rad="127000">
                    <a:schemeClr val="bg1">
                      <a:alpha val="63000"/>
                    </a:schemeClr>
                  </a:glow>
                </a:effectLst>
                <a:latin typeface="Lithos Pro Regular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Het evangelie raakt ook het lichaam!</a:t>
            </a:r>
            <a:endParaRPr lang="nl-NL" sz="4000" dirty="0">
              <a:effectLst>
                <a:glow rad="127000">
                  <a:schemeClr val="bg1">
                    <a:alpha val="63000"/>
                  </a:schemeClr>
                </a:glow>
              </a:effectLst>
              <a:latin typeface="Lithos Pro Regular" pitchFamily="82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7E8CB9F-27B9-2F40-1F9D-45FB7E8A9D1A}"/>
              </a:ext>
            </a:extLst>
          </p:cNvPr>
          <p:cNvSpPr txBox="1"/>
          <p:nvPr/>
        </p:nvSpPr>
        <p:spPr>
          <a:xfrm>
            <a:off x="688181" y="5557837"/>
            <a:ext cx="1081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Lichamelijkheid, seksualiteit, grenzen, waardigheid</a:t>
            </a:r>
            <a:endParaRPr lang="nl-NL" sz="4800" dirty="0">
              <a:solidFill>
                <a:schemeClr val="bg1"/>
              </a:solidFill>
              <a:effectLst>
                <a:glow rad="88900">
                  <a:schemeClr val="tx1"/>
                </a:glow>
              </a:effectLst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0F90AE2-AD48-0042-43E9-0EDC46BD25DA}"/>
              </a:ext>
            </a:extLst>
          </p:cNvPr>
          <p:cNvSpPr txBox="1"/>
          <p:nvPr/>
        </p:nvSpPr>
        <p:spPr>
          <a:xfrm>
            <a:off x="514350" y="414337"/>
            <a:ext cx="11287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713439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kleding, verven, tekening, kunst&#10;&#10;Automatisch gegenereerde beschrijving">
            <a:extLst>
              <a:ext uri="{FF2B5EF4-FFF2-40B4-BE49-F238E27FC236}">
                <a16:creationId xmlns:a16="http://schemas.microsoft.com/office/drawing/2014/main" id="{BEFDDDEA-CA88-5D83-2FB1-06D732000E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487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5DBCD2A-2F38-4E73-C190-8F0EED0E950B}"/>
              </a:ext>
            </a:extLst>
          </p:cNvPr>
          <p:cNvSpPr txBox="1"/>
          <p:nvPr/>
        </p:nvSpPr>
        <p:spPr>
          <a:xfrm>
            <a:off x="5186364" y="1528763"/>
            <a:ext cx="6372224" cy="1841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BE" sz="4000" b="1" dirty="0">
                <a:effectLst>
                  <a:glow rad="127000">
                    <a:schemeClr val="bg1">
                      <a:alpha val="63000"/>
                    </a:schemeClr>
                  </a:glow>
                </a:effectLst>
                <a:latin typeface="Lithos Pro Regular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Leren omgaan met verschil</a:t>
            </a:r>
            <a:endParaRPr lang="nl-NL" sz="4000" dirty="0">
              <a:effectLst>
                <a:glow rad="127000">
                  <a:schemeClr val="bg1">
                    <a:alpha val="63000"/>
                  </a:schemeClr>
                </a:glow>
              </a:effectLst>
              <a:latin typeface="Lithos Pro Regular" pitchFamily="82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7E8CB9F-27B9-2F40-1F9D-45FB7E8A9D1A}"/>
              </a:ext>
            </a:extLst>
          </p:cNvPr>
          <p:cNvSpPr txBox="1"/>
          <p:nvPr/>
        </p:nvSpPr>
        <p:spPr>
          <a:xfrm>
            <a:off x="688181" y="5120225"/>
            <a:ext cx="10815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Vrijheid, geweten, verantwoordelijkheid</a:t>
            </a:r>
          </a:p>
          <a:p>
            <a:pPr algn="ctr"/>
            <a:r>
              <a:rPr lang="nl-BE" sz="36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Niet alleen: ‘mag het?’, maar: ‘Is het opbouwend?’</a:t>
            </a:r>
            <a:endParaRPr lang="nl-NL" sz="4800" dirty="0">
              <a:solidFill>
                <a:schemeClr val="bg1"/>
              </a:solidFill>
              <a:effectLst>
                <a:glow rad="88900">
                  <a:schemeClr val="tx1"/>
                </a:glow>
              </a:effectLst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0F90AE2-AD48-0042-43E9-0EDC46BD25DA}"/>
              </a:ext>
            </a:extLst>
          </p:cNvPr>
          <p:cNvSpPr txBox="1"/>
          <p:nvPr/>
        </p:nvSpPr>
        <p:spPr>
          <a:xfrm>
            <a:off x="514350" y="414337"/>
            <a:ext cx="11287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5883583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kleding, verven, tekening, kunst&#10;&#10;Automatisch gegenereerde beschrijving">
            <a:extLst>
              <a:ext uri="{FF2B5EF4-FFF2-40B4-BE49-F238E27FC236}">
                <a16:creationId xmlns:a16="http://schemas.microsoft.com/office/drawing/2014/main" id="{BEFDDDEA-CA88-5D83-2FB1-06D732000E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487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5DBCD2A-2F38-4E73-C190-8F0EED0E950B}"/>
              </a:ext>
            </a:extLst>
          </p:cNvPr>
          <p:cNvSpPr txBox="1"/>
          <p:nvPr/>
        </p:nvSpPr>
        <p:spPr>
          <a:xfrm>
            <a:off x="5186364" y="1528763"/>
            <a:ext cx="6372224" cy="2764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BE" sz="4000" b="1" dirty="0">
                <a:effectLst>
                  <a:glow rad="127000">
                    <a:schemeClr val="bg1">
                      <a:alpha val="63000"/>
                    </a:schemeClr>
                  </a:glow>
                </a:effectLst>
                <a:latin typeface="Lithos Pro Regular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Het beeld van leiderschap bijstellen</a:t>
            </a:r>
            <a:endParaRPr lang="nl-NL" sz="4000" dirty="0">
              <a:effectLst>
                <a:glow rad="127000">
                  <a:schemeClr val="bg1">
                    <a:alpha val="63000"/>
                  </a:schemeClr>
                </a:glow>
              </a:effectLst>
              <a:latin typeface="Lithos Pro Regular" pitchFamily="82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7E8CB9F-27B9-2F40-1F9D-45FB7E8A9D1A}"/>
              </a:ext>
            </a:extLst>
          </p:cNvPr>
          <p:cNvSpPr txBox="1"/>
          <p:nvPr/>
        </p:nvSpPr>
        <p:spPr>
          <a:xfrm>
            <a:off x="688181" y="5120225"/>
            <a:ext cx="10815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Niet alleen charisma, vlotheid, welbespraaktheid, zichtbaarheid, ‘succes’</a:t>
            </a:r>
            <a:endParaRPr lang="nl-NL" sz="4800" dirty="0">
              <a:solidFill>
                <a:schemeClr val="bg1"/>
              </a:solidFill>
              <a:effectLst>
                <a:glow rad="88900">
                  <a:schemeClr val="tx1"/>
                </a:glow>
              </a:effectLst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0F90AE2-AD48-0042-43E9-0EDC46BD25DA}"/>
              </a:ext>
            </a:extLst>
          </p:cNvPr>
          <p:cNvSpPr txBox="1"/>
          <p:nvPr/>
        </p:nvSpPr>
        <p:spPr>
          <a:xfrm>
            <a:off x="514350" y="414337"/>
            <a:ext cx="11287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681365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kleding, verven, tekening, kunst&#10;&#10;Automatisch gegenereerde beschrijving">
            <a:extLst>
              <a:ext uri="{FF2B5EF4-FFF2-40B4-BE49-F238E27FC236}">
                <a16:creationId xmlns:a16="http://schemas.microsoft.com/office/drawing/2014/main" id="{BEFDDDEA-CA88-5D83-2FB1-06D732000E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487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5DBCD2A-2F38-4E73-C190-8F0EED0E950B}"/>
              </a:ext>
            </a:extLst>
          </p:cNvPr>
          <p:cNvSpPr txBox="1"/>
          <p:nvPr/>
        </p:nvSpPr>
        <p:spPr>
          <a:xfrm>
            <a:off x="5186364" y="1528763"/>
            <a:ext cx="6372224" cy="2764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BE" sz="4000" b="1" dirty="0">
                <a:effectLst>
                  <a:glow rad="127000">
                    <a:schemeClr val="bg1">
                      <a:alpha val="63000"/>
                    </a:schemeClr>
                  </a:glow>
                </a:effectLst>
                <a:latin typeface="Lithos Pro Regular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Ruimte voor zwakheid, verdriet, kwetsbaarheid</a:t>
            </a:r>
            <a:endParaRPr lang="nl-NL" sz="4000" dirty="0">
              <a:effectLst>
                <a:glow rad="127000">
                  <a:schemeClr val="bg1">
                    <a:alpha val="63000"/>
                  </a:schemeClr>
                </a:glow>
              </a:effectLst>
              <a:latin typeface="Lithos Pro Regular" pitchFamily="82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7E8CB9F-27B9-2F40-1F9D-45FB7E8A9D1A}"/>
              </a:ext>
            </a:extLst>
          </p:cNvPr>
          <p:cNvSpPr txBox="1"/>
          <p:nvPr/>
        </p:nvSpPr>
        <p:spPr>
          <a:xfrm>
            <a:off x="688181" y="5499028"/>
            <a:ext cx="1081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Niet alles hoeft krachtig, zeker, overwinnend aanvoelen</a:t>
            </a:r>
            <a:endParaRPr lang="nl-NL" sz="4800" dirty="0">
              <a:solidFill>
                <a:schemeClr val="bg1"/>
              </a:solidFill>
              <a:effectLst>
                <a:glow rad="88900">
                  <a:schemeClr val="tx1"/>
                </a:glow>
              </a:effectLst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0F90AE2-AD48-0042-43E9-0EDC46BD25DA}"/>
              </a:ext>
            </a:extLst>
          </p:cNvPr>
          <p:cNvSpPr txBox="1"/>
          <p:nvPr/>
        </p:nvSpPr>
        <p:spPr>
          <a:xfrm>
            <a:off x="514350" y="414337"/>
            <a:ext cx="11287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088541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kleding, verven, tekening, kunst&#10;&#10;Automatisch gegenereerde beschrijving">
            <a:extLst>
              <a:ext uri="{FF2B5EF4-FFF2-40B4-BE49-F238E27FC236}">
                <a16:creationId xmlns:a16="http://schemas.microsoft.com/office/drawing/2014/main" id="{BEFDDDEA-CA88-5D83-2FB1-06D732000E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487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5DBCD2A-2F38-4E73-C190-8F0EED0E950B}"/>
              </a:ext>
            </a:extLst>
          </p:cNvPr>
          <p:cNvSpPr txBox="1"/>
          <p:nvPr/>
        </p:nvSpPr>
        <p:spPr>
          <a:xfrm>
            <a:off x="5186364" y="1528763"/>
            <a:ext cx="6372224" cy="2764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BE" sz="4000" b="1" dirty="0">
                <a:effectLst>
                  <a:glow rad="127000">
                    <a:schemeClr val="bg1">
                      <a:alpha val="63000"/>
                    </a:schemeClr>
                  </a:glow>
                </a:effectLst>
                <a:latin typeface="Lithos Pro Regular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Verzoening </a:t>
            </a:r>
          </a:p>
          <a:p>
            <a:pPr algn="ctr">
              <a:lnSpc>
                <a:spcPct val="150000"/>
              </a:lnSpc>
            </a:pPr>
            <a:r>
              <a:rPr lang="nl-BE" sz="4000" b="1" dirty="0">
                <a:effectLst>
                  <a:glow rad="127000">
                    <a:schemeClr val="bg1">
                      <a:alpha val="63000"/>
                    </a:schemeClr>
                  </a:glow>
                </a:effectLst>
                <a:latin typeface="Lithos Pro Regular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en herstel </a:t>
            </a:r>
          </a:p>
          <a:p>
            <a:pPr algn="ctr">
              <a:lnSpc>
                <a:spcPct val="150000"/>
              </a:lnSpc>
            </a:pPr>
            <a:r>
              <a:rPr lang="nl-BE" sz="4000" b="1" dirty="0">
                <a:effectLst>
                  <a:glow rad="127000">
                    <a:schemeClr val="bg1">
                      <a:alpha val="63000"/>
                    </a:schemeClr>
                  </a:glow>
                </a:effectLst>
                <a:latin typeface="Lithos Pro Regular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zijn belangrijk!</a:t>
            </a:r>
            <a:endParaRPr lang="nl-NL" sz="4000" dirty="0">
              <a:effectLst>
                <a:glow rad="127000">
                  <a:schemeClr val="bg1">
                    <a:alpha val="63000"/>
                  </a:schemeClr>
                </a:glow>
              </a:effectLst>
              <a:latin typeface="Lithos Pro Regular" pitchFamily="82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7E8CB9F-27B9-2F40-1F9D-45FB7E8A9D1A}"/>
              </a:ext>
            </a:extLst>
          </p:cNvPr>
          <p:cNvSpPr txBox="1"/>
          <p:nvPr/>
        </p:nvSpPr>
        <p:spPr>
          <a:xfrm>
            <a:off x="688181" y="5120225"/>
            <a:ext cx="10815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Bij conflicten, breuken, pijn, beschadigd vertrouwen, polarisatie, teleurstelling</a:t>
            </a:r>
            <a:endParaRPr lang="nl-NL" sz="4800" dirty="0">
              <a:solidFill>
                <a:schemeClr val="bg1"/>
              </a:solidFill>
              <a:effectLst>
                <a:glow rad="88900">
                  <a:schemeClr val="tx1"/>
                </a:glow>
              </a:effectLst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0F90AE2-AD48-0042-43E9-0EDC46BD25DA}"/>
              </a:ext>
            </a:extLst>
          </p:cNvPr>
          <p:cNvSpPr txBox="1"/>
          <p:nvPr/>
        </p:nvSpPr>
        <p:spPr>
          <a:xfrm>
            <a:off x="514350" y="414337"/>
            <a:ext cx="11287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7334776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kleding, verven, tekening, kunst&#10;&#10;Automatisch gegenereerde beschrijving">
            <a:extLst>
              <a:ext uri="{FF2B5EF4-FFF2-40B4-BE49-F238E27FC236}">
                <a16:creationId xmlns:a16="http://schemas.microsoft.com/office/drawing/2014/main" id="{BEFDDDEA-CA88-5D83-2FB1-06D732000E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487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5DBCD2A-2F38-4E73-C190-8F0EED0E950B}"/>
              </a:ext>
            </a:extLst>
          </p:cNvPr>
          <p:cNvSpPr txBox="1"/>
          <p:nvPr/>
        </p:nvSpPr>
        <p:spPr>
          <a:xfrm>
            <a:off x="5186364" y="1528763"/>
            <a:ext cx="6372224" cy="1841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BE" sz="4000" b="1" dirty="0">
                <a:effectLst>
                  <a:glow rad="127000">
                    <a:schemeClr val="bg1">
                      <a:alpha val="63000"/>
                    </a:schemeClr>
                  </a:glow>
                </a:effectLst>
                <a:latin typeface="Lithos Pro Regular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Opbouwende samenkomsten</a:t>
            </a:r>
            <a:endParaRPr lang="nl-NL" sz="4000" dirty="0">
              <a:effectLst>
                <a:glow rad="127000">
                  <a:schemeClr val="bg1">
                    <a:alpha val="63000"/>
                  </a:schemeClr>
                </a:glow>
              </a:effectLst>
              <a:latin typeface="Lithos Pro Regular" pitchFamily="82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7E8CB9F-27B9-2F40-1F9D-45FB7E8A9D1A}"/>
              </a:ext>
            </a:extLst>
          </p:cNvPr>
          <p:cNvSpPr txBox="1"/>
          <p:nvPr/>
        </p:nvSpPr>
        <p:spPr>
          <a:xfrm>
            <a:off x="688181" y="5697319"/>
            <a:ext cx="1081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Discussies over stijl, vorm, traditie, beleving, participatie</a:t>
            </a:r>
            <a:endParaRPr lang="nl-NL" sz="4800" dirty="0">
              <a:solidFill>
                <a:schemeClr val="bg1"/>
              </a:solidFill>
              <a:effectLst>
                <a:glow rad="88900">
                  <a:schemeClr val="tx1"/>
                </a:glow>
              </a:effectLst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0F90AE2-AD48-0042-43E9-0EDC46BD25DA}"/>
              </a:ext>
            </a:extLst>
          </p:cNvPr>
          <p:cNvSpPr txBox="1"/>
          <p:nvPr/>
        </p:nvSpPr>
        <p:spPr>
          <a:xfrm>
            <a:off x="514350" y="414337"/>
            <a:ext cx="11287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0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8327690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kleding, verven, tekening, kunst&#10;&#10;Automatisch gegenereerde beschrijving">
            <a:extLst>
              <a:ext uri="{FF2B5EF4-FFF2-40B4-BE49-F238E27FC236}">
                <a16:creationId xmlns:a16="http://schemas.microsoft.com/office/drawing/2014/main" id="{BEFDDDEA-CA88-5D83-2FB1-06D732000E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487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5DBCD2A-2F38-4E73-C190-8F0EED0E950B}"/>
              </a:ext>
            </a:extLst>
          </p:cNvPr>
          <p:cNvSpPr txBox="1"/>
          <p:nvPr/>
        </p:nvSpPr>
        <p:spPr>
          <a:xfrm>
            <a:off x="5186364" y="1528763"/>
            <a:ext cx="6372224" cy="1841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BE" sz="4000" b="1" dirty="0">
                <a:effectLst>
                  <a:glow rad="127000">
                    <a:schemeClr val="bg1">
                      <a:alpha val="63000"/>
                    </a:schemeClr>
                  </a:glow>
                </a:effectLst>
                <a:latin typeface="Lithos Pro Regular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Levende hoop op de opstanding</a:t>
            </a:r>
            <a:endParaRPr lang="nl-NL" sz="4000" dirty="0">
              <a:effectLst>
                <a:glow rad="127000">
                  <a:schemeClr val="bg1">
                    <a:alpha val="63000"/>
                  </a:schemeClr>
                </a:glow>
              </a:effectLst>
              <a:latin typeface="Lithos Pro Regular" pitchFamily="82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7E8CB9F-27B9-2F40-1F9D-45FB7E8A9D1A}"/>
              </a:ext>
            </a:extLst>
          </p:cNvPr>
          <p:cNvSpPr txBox="1"/>
          <p:nvPr/>
        </p:nvSpPr>
        <p:spPr>
          <a:xfrm>
            <a:off x="688181" y="5329237"/>
            <a:ext cx="10815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Troost, moed, volharding, zingeving, </a:t>
            </a:r>
          </a:p>
          <a:p>
            <a:pPr algn="ctr"/>
            <a:r>
              <a:rPr lang="nl-BE" sz="3600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dankbaarheid, relativeren</a:t>
            </a:r>
            <a:endParaRPr lang="nl-NL" sz="4800" dirty="0">
              <a:solidFill>
                <a:schemeClr val="bg1"/>
              </a:solidFill>
              <a:effectLst>
                <a:glow rad="88900">
                  <a:schemeClr val="tx1"/>
                </a:glow>
              </a:effectLst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0F90AE2-AD48-0042-43E9-0EDC46BD25DA}"/>
              </a:ext>
            </a:extLst>
          </p:cNvPr>
          <p:cNvSpPr txBox="1"/>
          <p:nvPr/>
        </p:nvSpPr>
        <p:spPr>
          <a:xfrm>
            <a:off x="514350" y="414337"/>
            <a:ext cx="11287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500259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Private Tour of Apostle Paul's Footsteps in Ancient Corinth in Athens |  Pelago">
            <a:extLst>
              <a:ext uri="{FF2B5EF4-FFF2-40B4-BE49-F238E27FC236}">
                <a16:creationId xmlns:a16="http://schemas.microsoft.com/office/drawing/2014/main" id="{1CD678F1-A71B-BB44-6E8F-577054801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095" cy="683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deal Greek Beauty - Venus de Milo and the Galerie des Antiques">
            <a:extLst>
              <a:ext uri="{FF2B5EF4-FFF2-40B4-BE49-F238E27FC236}">
                <a16:creationId xmlns:a16="http://schemas.microsoft.com/office/drawing/2014/main" id="{8D5A4134-E4D9-CC8B-AFFC-6E7B079C4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800" l="9937" r="89993">
                        <a14:foregroundMark x1="45525" y1="93867" x2="57082" y2="93933"/>
                        <a14:foregroundMark x1="57082" y1="93933" x2="64623" y2="93333"/>
                        <a14:foregroundMark x1="64623" y1="93333" x2="69063" y2="93667"/>
                        <a14:foregroundMark x1="50106" y1="99667" x2="76110" y2="99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0379" y="-839355"/>
            <a:ext cx="7282197" cy="769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F87C5EA-B6DE-AE9F-F6BF-F22FBB7D5129}"/>
              </a:ext>
            </a:extLst>
          </p:cNvPr>
          <p:cNvSpPr txBox="1"/>
          <p:nvPr/>
        </p:nvSpPr>
        <p:spPr>
          <a:xfrm>
            <a:off x="567047" y="260659"/>
            <a:ext cx="67629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800" dirty="0" err="1">
                <a:solidFill>
                  <a:schemeClr val="bg1"/>
                </a:solidFill>
                <a:effectLst>
                  <a:glow rad="101600">
                    <a:schemeClr val="tx1">
                      <a:alpha val="63000"/>
                    </a:schemeClr>
                  </a:glow>
                </a:effectLst>
                <a:latin typeface="Lithos Pro Regular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korinthiázomai</a:t>
            </a:r>
            <a:r>
              <a:rPr lang="nl-BE" sz="4800" dirty="0">
                <a:solidFill>
                  <a:schemeClr val="bg1"/>
                </a:solidFill>
                <a:effectLst>
                  <a:glow rad="101600">
                    <a:schemeClr val="tx1">
                      <a:alpha val="63000"/>
                    </a:schemeClr>
                  </a:glow>
                </a:effectLst>
                <a:latin typeface="Lithos Pro Regular" pitchFamily="82" charset="0"/>
              </a:rPr>
              <a:t> </a:t>
            </a:r>
            <a:endParaRPr lang="nl-NL" sz="4800" dirty="0">
              <a:solidFill>
                <a:schemeClr val="bg1"/>
              </a:solidFill>
              <a:effectLst>
                <a:glow rad="101600">
                  <a:schemeClr val="tx1">
                    <a:alpha val="63000"/>
                  </a:schemeClr>
                </a:glow>
              </a:effectLst>
              <a:latin typeface="Lithos Pro Regular" pitchFamily="82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CCC17F7-89F4-B999-702F-8C3658303586}"/>
              </a:ext>
            </a:extLst>
          </p:cNvPr>
          <p:cNvSpPr txBox="1"/>
          <p:nvPr/>
        </p:nvSpPr>
        <p:spPr>
          <a:xfrm>
            <a:off x="8144737" y="5801923"/>
            <a:ext cx="44705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800" dirty="0">
                <a:solidFill>
                  <a:schemeClr val="bg1"/>
                </a:solidFill>
                <a:effectLst>
                  <a:glow rad="101600">
                    <a:schemeClr val="tx1">
                      <a:alpha val="63000"/>
                    </a:schemeClr>
                  </a:glow>
                </a:effectLst>
                <a:latin typeface="Lithos Pro Regular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Aphrodite</a:t>
            </a:r>
            <a:r>
              <a:rPr lang="nl-BE" sz="4800" dirty="0">
                <a:solidFill>
                  <a:schemeClr val="bg1"/>
                </a:solidFill>
                <a:effectLst>
                  <a:glow rad="101600">
                    <a:schemeClr val="tx1">
                      <a:alpha val="63000"/>
                    </a:schemeClr>
                  </a:glow>
                </a:effectLst>
                <a:latin typeface="Lithos Pro Regular" pitchFamily="82" charset="0"/>
              </a:rPr>
              <a:t> </a:t>
            </a:r>
            <a:endParaRPr lang="nl-NL" sz="4800" dirty="0">
              <a:solidFill>
                <a:schemeClr val="bg1"/>
              </a:solidFill>
              <a:effectLst>
                <a:glow rad="101600">
                  <a:schemeClr val="tx1">
                    <a:alpha val="63000"/>
                  </a:schemeClr>
                </a:glow>
              </a:effectLst>
              <a:latin typeface="Lithos Pro Regular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1046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kleding, verven, tekening, kunst&#10;&#10;Automatisch gegenereerde beschrijving">
            <a:extLst>
              <a:ext uri="{FF2B5EF4-FFF2-40B4-BE49-F238E27FC236}">
                <a16:creationId xmlns:a16="http://schemas.microsoft.com/office/drawing/2014/main" id="{BEFDDDEA-CA88-5D83-2FB1-06D732000E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487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5DBCD2A-2F38-4E73-C190-8F0EED0E950B}"/>
              </a:ext>
            </a:extLst>
          </p:cNvPr>
          <p:cNvSpPr txBox="1"/>
          <p:nvPr/>
        </p:nvSpPr>
        <p:spPr>
          <a:xfrm>
            <a:off x="5186364" y="1528763"/>
            <a:ext cx="6372224" cy="2764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BE" sz="4000" b="1" dirty="0">
                <a:effectLst>
                  <a:glow rad="127000">
                    <a:schemeClr val="bg1">
                      <a:alpha val="63000"/>
                    </a:schemeClr>
                  </a:glow>
                </a:effectLst>
                <a:latin typeface="Lithos Pro Regular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Realistische en hoopvolle visie </a:t>
            </a:r>
          </a:p>
          <a:p>
            <a:pPr algn="ctr">
              <a:lnSpc>
                <a:spcPct val="150000"/>
              </a:lnSpc>
            </a:pPr>
            <a:r>
              <a:rPr lang="nl-BE" sz="4000" b="1" dirty="0">
                <a:effectLst>
                  <a:glow rad="127000">
                    <a:schemeClr val="bg1">
                      <a:alpha val="63000"/>
                    </a:schemeClr>
                  </a:glow>
                </a:effectLst>
                <a:latin typeface="Lithos Pro Regular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op de kerk</a:t>
            </a:r>
            <a:endParaRPr lang="nl-NL" sz="4000" dirty="0">
              <a:effectLst>
                <a:glow rad="127000">
                  <a:schemeClr val="bg1">
                    <a:alpha val="63000"/>
                  </a:schemeClr>
                </a:glow>
              </a:effectLst>
              <a:latin typeface="Lithos Pro Regular" pitchFamily="82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7E8CB9F-27B9-2F40-1F9D-45FB7E8A9D1A}"/>
              </a:ext>
            </a:extLst>
          </p:cNvPr>
          <p:cNvSpPr txBox="1"/>
          <p:nvPr/>
        </p:nvSpPr>
        <p:spPr>
          <a:xfrm>
            <a:off x="842560" y="4945031"/>
            <a:ext cx="108156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dirty="0">
                <a:solidFill>
                  <a:schemeClr val="bg1"/>
                </a:solidFill>
                <a:effectLst>
                  <a:glow rad="88900">
                    <a:schemeClr val="tx1">
                      <a:alpha val="57539"/>
                    </a:scheme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Niet idealiseren, niet cynisch of bitter worden.</a:t>
            </a:r>
          </a:p>
          <a:p>
            <a:pPr algn="ctr"/>
            <a:r>
              <a:rPr lang="nl-BE" sz="3600" dirty="0">
                <a:solidFill>
                  <a:schemeClr val="bg1"/>
                </a:solidFill>
                <a:effectLst>
                  <a:glow rad="88900">
                    <a:schemeClr val="tx1">
                      <a:alpha val="57539"/>
                    </a:scheme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“God geeft de kerk niet op, </a:t>
            </a:r>
          </a:p>
          <a:p>
            <a:pPr algn="ctr"/>
            <a:r>
              <a:rPr lang="nl-BE" sz="3600" dirty="0">
                <a:solidFill>
                  <a:schemeClr val="bg1"/>
                </a:solidFill>
                <a:effectLst>
                  <a:glow rad="88900">
                    <a:schemeClr val="tx1">
                      <a:alpha val="57539"/>
                    </a:schemeClr>
                  </a:glo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ook niet wanneer ze zwak en beschadigd is.”</a:t>
            </a:r>
            <a:endParaRPr lang="nl-NL" sz="4800" dirty="0">
              <a:solidFill>
                <a:schemeClr val="bg1"/>
              </a:solidFill>
              <a:effectLst>
                <a:glow rad="88900">
                  <a:schemeClr val="tx1">
                    <a:alpha val="57539"/>
                  </a:schemeClr>
                </a:glow>
              </a:effectLst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0F90AE2-AD48-0042-43E9-0EDC46BD25DA}"/>
              </a:ext>
            </a:extLst>
          </p:cNvPr>
          <p:cNvSpPr txBox="1"/>
          <p:nvPr/>
        </p:nvSpPr>
        <p:spPr>
          <a:xfrm>
            <a:off x="514350" y="414337"/>
            <a:ext cx="1443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210013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3" name="Rectangle 3082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ening, verven, kunst, persoon&#10;&#10;Automatisch gegenereerde beschrijving">
            <a:extLst>
              <a:ext uri="{FF2B5EF4-FFF2-40B4-BE49-F238E27FC236}">
                <a16:creationId xmlns:a16="http://schemas.microsoft.com/office/drawing/2014/main" id="{5B505BDD-3E93-8652-C830-1C833053FA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>
            <a:fillRect/>
          </a:stretch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3078" name="Picture 6" descr="Trimalchio's Banquet - EARLY CHURCH HISTORY">
            <a:extLst>
              <a:ext uri="{FF2B5EF4-FFF2-40B4-BE49-F238E27FC236}">
                <a16:creationId xmlns:a16="http://schemas.microsoft.com/office/drawing/2014/main" id="{5881D27E-B79D-B845-73EC-D09B11068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Bible Study: 1 Corinthians (Part 2) – House and Sanctuary">
            <a:extLst>
              <a:ext uri="{FF2B5EF4-FFF2-40B4-BE49-F238E27FC236}">
                <a16:creationId xmlns:a16="http://schemas.microsoft.com/office/drawing/2014/main" id="{A7FC6180-F3E8-6291-2D1D-350197CFB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ncient Corinth—A Crossroad of Commerce and Culture - Christian Publishing  House Blog">
            <a:extLst>
              <a:ext uri="{FF2B5EF4-FFF2-40B4-BE49-F238E27FC236}">
                <a16:creationId xmlns:a16="http://schemas.microsoft.com/office/drawing/2014/main" id="{51B1E973-521C-C894-7151-7F3AAD639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 bwMode="auto"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771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kleding, verven, tekening, kunst&#10;&#10;Automatisch gegenereerde beschrijving">
            <a:extLst>
              <a:ext uri="{FF2B5EF4-FFF2-40B4-BE49-F238E27FC236}">
                <a16:creationId xmlns:a16="http://schemas.microsoft.com/office/drawing/2014/main" id="{83FB2775-4F14-F214-539D-4ACA687343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8487" cy="6858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E9E75C9-6C9C-9D49-7106-4A490735C910}"/>
              </a:ext>
            </a:extLst>
          </p:cNvPr>
          <p:cNvSpPr txBox="1"/>
          <p:nvPr/>
        </p:nvSpPr>
        <p:spPr>
          <a:xfrm>
            <a:off x="380011" y="2397189"/>
            <a:ext cx="11649693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b="1" spc="300" dirty="0">
                <a:effectLst>
                  <a:glow rad="88900">
                    <a:schemeClr val="bg1"/>
                  </a:glow>
                </a:effectLst>
                <a:latin typeface="Lithos Pro Regular" pitchFamily="82" charset="0"/>
              </a:rPr>
              <a:t>Ruzies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b="1" spc="300" dirty="0">
                <a:effectLst>
                  <a:glow rad="88900">
                    <a:schemeClr val="bg1"/>
                  </a:glow>
                </a:effectLst>
                <a:latin typeface="Lithos Pro Regular" pitchFamily="82" charset="0"/>
              </a:rPr>
              <a:t>Partijvorming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b="1" spc="300" dirty="0">
                <a:effectLst>
                  <a:glow rad="88900">
                    <a:schemeClr val="bg1"/>
                  </a:glow>
                </a:effectLst>
                <a:latin typeface="Lithos Pro Regular" pitchFamily="82" charset="0"/>
              </a:rPr>
              <a:t>Verdeeldheid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b="1" spc="300" dirty="0">
                <a:effectLst>
                  <a:glow rad="88900">
                    <a:schemeClr val="bg1"/>
                  </a:glow>
                </a:effectLst>
                <a:latin typeface="Lithos Pro Regular" pitchFamily="82" charset="0"/>
              </a:rPr>
              <a:t>Rechtszaken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500" b="1" spc="300" dirty="0">
                <a:effectLst>
                  <a:glow rad="88900">
                    <a:schemeClr val="bg1"/>
                  </a:glow>
                </a:effectLst>
                <a:latin typeface="Lithos Pro Regular" pitchFamily="82" charset="0"/>
              </a:rPr>
              <a:t>Fascinatie voor filosofische wijsheid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b="1" spc="300" dirty="0">
                <a:effectLst>
                  <a:glow rad="88900">
                    <a:schemeClr val="bg1"/>
                  </a:glow>
                </a:effectLst>
                <a:latin typeface="Lithos Pro Regular" pitchFamily="82" charset="0"/>
              </a:rPr>
              <a:t>Wanorde bij samenkomsten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b="1" spc="300" dirty="0">
                <a:effectLst>
                  <a:glow rad="88900">
                    <a:schemeClr val="bg1"/>
                  </a:glow>
                </a:effectLst>
                <a:latin typeface="Lithos Pro Regular" pitchFamily="82" charset="0"/>
              </a:rPr>
              <a:t>Verwarring m.b.t. geestelijke gaven</a:t>
            </a:r>
          </a:p>
        </p:txBody>
      </p:sp>
    </p:spTree>
    <p:extLst>
      <p:ext uri="{BB962C8B-B14F-4D97-AF65-F5344CB8AC3E}">
        <p14:creationId xmlns:p14="http://schemas.microsoft.com/office/powerpoint/2010/main" val="1535467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3" name="Rectangle 4112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5A37AD7-A5D2-E285-6BAC-72CF26B4FA9E}"/>
              </a:ext>
            </a:extLst>
          </p:cNvPr>
          <p:cNvSpPr txBox="1"/>
          <p:nvPr/>
        </p:nvSpPr>
        <p:spPr>
          <a:xfrm>
            <a:off x="-216568" y="2358189"/>
            <a:ext cx="12585031" cy="4776537"/>
          </a:xfrm>
          <a:prstGeom prst="rect">
            <a:avLst/>
          </a:prstGeom>
          <a:solidFill>
            <a:schemeClr val="bg1">
              <a:tint val="95000"/>
              <a:satMod val="170000"/>
            </a:schemeClr>
          </a:solidFill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pic>
        <p:nvPicPr>
          <p:cNvPr id="4100" name="Picture 4" descr="Ancient Corinth synagogue column capital with menorah">
            <a:extLst>
              <a:ext uri="{FF2B5EF4-FFF2-40B4-BE49-F238E27FC236}">
                <a16:creationId xmlns:a16="http://schemas.microsoft.com/office/drawing/2014/main" id="{1C31E057-F144-70DE-ABCF-4F6CB4382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orinth Archaeological Site with photos - Forget the Channel">
            <a:extLst>
              <a:ext uri="{FF2B5EF4-FFF2-40B4-BE49-F238E27FC236}">
                <a16:creationId xmlns:a16="http://schemas.microsoft.com/office/drawing/2014/main" id="{CD18306E-EB1B-A747-2B4A-C0FE84CC7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Artifacts at biblical Corinth: Jewish Presence | leonmauldin.blog">
            <a:extLst>
              <a:ext uri="{FF2B5EF4-FFF2-40B4-BE49-F238E27FC236}">
                <a16:creationId xmlns:a16="http://schemas.microsoft.com/office/drawing/2014/main" id="{830585D8-5B21-7AB7-A685-6039DFE0D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pressive Greek ruins at Corinth with an early Christian message – Earth  Vagabonds">
            <a:extLst>
              <a:ext uri="{FF2B5EF4-FFF2-40B4-BE49-F238E27FC236}">
                <a16:creationId xmlns:a16="http://schemas.microsoft.com/office/drawing/2014/main" id="{7EEA398B-C957-1BF7-ABE6-4F99610B8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 bwMode="auto">
          <a:xfrm>
            <a:off x="5353049" y="2660089"/>
            <a:ext cx="6838950" cy="4197911"/>
          </a:xfrm>
          <a:custGeom>
            <a:avLst/>
            <a:gdLst/>
            <a:ahLst/>
            <a:cxnLst/>
            <a:rect l="l" t="t" r="r" b="b"/>
            <a:pathLst>
              <a:path w="6838950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5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8" name="Picture 12" descr="Bema of St Paul | Ancient Corinth-15 | &quot;During Paul's stay i… | Flickr">
            <a:extLst>
              <a:ext uri="{FF2B5EF4-FFF2-40B4-BE49-F238E27FC236}">
                <a16:creationId xmlns:a16="http://schemas.microsoft.com/office/drawing/2014/main" id="{203FC831-5D96-29F3-CBED-A60CC1FE3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 bwMode="auto">
          <a:xfrm>
            <a:off x="2268501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B4CBD42-698A-72B8-E017-89DEC54B156A}"/>
              </a:ext>
            </a:extLst>
          </p:cNvPr>
          <p:cNvSpPr txBox="1"/>
          <p:nvPr/>
        </p:nvSpPr>
        <p:spPr>
          <a:xfrm>
            <a:off x="-2" y="3354637"/>
            <a:ext cx="7122522" cy="28809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1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+mj-lt"/>
                <a:cs typeface="Arial" panose="020B0604020202020204" pitchFamily="34" charset="0"/>
              </a:rPr>
              <a:t>Elke sabbat </a:t>
            </a:r>
            <a:r>
              <a:rPr lang="en-US" sz="210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+mj-lt"/>
                <a:cs typeface="Arial" panose="020B0604020202020204" pitchFamily="34" charset="0"/>
              </a:rPr>
              <a:t>sprak</a:t>
            </a:r>
            <a:r>
              <a:rPr lang="en-US" sz="21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+mj-lt"/>
                <a:cs typeface="Arial" panose="020B0604020202020204" pitchFamily="34" charset="0"/>
              </a:rPr>
              <a:t> Paulus </a:t>
            </a:r>
            <a:r>
              <a:rPr lang="en-US" sz="21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+mj-lt"/>
                <a:cs typeface="Arial" panose="020B0604020202020204" pitchFamily="34" charset="0"/>
              </a:rPr>
              <a:t>in de </a:t>
            </a:r>
            <a:r>
              <a:rPr lang="en-US" sz="21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+mj-lt"/>
                <a:cs typeface="Arial" panose="020B0604020202020204" pitchFamily="34" charset="0"/>
              </a:rPr>
              <a:t>synagoge</a:t>
            </a:r>
            <a:r>
              <a:rPr lang="en-US" sz="21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+mj-lt"/>
                <a:cs typeface="Arial" panose="020B0604020202020204" pitchFamily="34" charset="0"/>
              </a:rPr>
              <a:t>en</a:t>
            </a:r>
            <a:r>
              <a:rPr lang="en-US" sz="21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+mj-lt"/>
                <a:cs typeface="Arial" panose="020B0604020202020204" pitchFamily="34" charset="0"/>
              </a:rPr>
              <a:t>trachtte</a:t>
            </a:r>
            <a:r>
              <a:rPr lang="en-US" sz="21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+mj-lt"/>
                <a:cs typeface="Arial" panose="020B0604020202020204" pitchFamily="34" charset="0"/>
              </a:rPr>
              <a:t>hij</a:t>
            </a:r>
            <a:r>
              <a:rPr lang="en-US" sz="21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+mj-lt"/>
                <a:cs typeface="Arial" panose="020B0604020202020204" pitchFamily="34" charset="0"/>
              </a:rPr>
              <a:t>Joden</a:t>
            </a:r>
            <a:r>
              <a:rPr lang="en-US" sz="21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+mj-lt"/>
                <a:cs typeface="Arial" panose="020B0604020202020204" pitchFamily="34" charset="0"/>
              </a:rPr>
              <a:t>en</a:t>
            </a:r>
            <a:r>
              <a:rPr lang="en-US" sz="21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+mj-lt"/>
                <a:cs typeface="Arial" panose="020B0604020202020204" pitchFamily="34" charset="0"/>
              </a:rPr>
              <a:t>Grieken</a:t>
            </a:r>
            <a:r>
              <a:rPr lang="en-US" sz="21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+mj-lt"/>
                <a:cs typeface="Arial" panose="020B0604020202020204" pitchFamily="34" charset="0"/>
              </a:rPr>
              <a:t>te</a:t>
            </a:r>
            <a:r>
              <a:rPr lang="en-US" sz="21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+mj-lt"/>
                <a:cs typeface="Arial" panose="020B0604020202020204" pitchFamily="34" charset="0"/>
              </a:rPr>
              <a:t>overtuigen</a:t>
            </a:r>
            <a:r>
              <a:rPr lang="en-US" sz="21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+mj-lt"/>
                <a:cs typeface="Arial" panose="020B0604020202020204" pitchFamily="34" charset="0"/>
              </a:rPr>
              <a:t>.</a:t>
            </a:r>
            <a:r>
              <a:rPr lang="en-US" sz="2100" dirty="0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 </a:t>
            </a:r>
            <a:r>
              <a:rPr lang="en-US" sz="2100" baseline="-25000" dirty="0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5</a:t>
            </a:r>
            <a:r>
              <a:rPr lang="en-US" sz="2100" dirty="0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Nadat Silas </a:t>
            </a:r>
            <a:r>
              <a:rPr lang="en-US" sz="2100" dirty="0" err="1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en</a:t>
            </a:r>
            <a:r>
              <a:rPr lang="en-US" sz="2100" dirty="0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Timoteüs</a:t>
            </a:r>
            <a:r>
              <a:rPr lang="en-US" sz="2100" dirty="0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uit</a:t>
            </a:r>
            <a:r>
              <a:rPr lang="en-US" sz="2100" dirty="0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Macedonië</a:t>
            </a:r>
            <a:r>
              <a:rPr lang="en-US" sz="2100" dirty="0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waren</a:t>
            </a:r>
            <a:r>
              <a:rPr lang="en-US" sz="2100" dirty="0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aangekomen</a:t>
            </a:r>
            <a:r>
              <a:rPr lang="en-US" sz="2100" dirty="0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richtte</a:t>
            </a:r>
            <a:r>
              <a:rPr lang="en-US" sz="2100" dirty="0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 Paulus </a:t>
            </a:r>
            <a:r>
              <a:rPr lang="en-US" sz="2100" dirty="0" err="1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zich</a:t>
            </a:r>
            <a:r>
              <a:rPr lang="en-US" sz="2100" dirty="0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volledig</a:t>
            </a:r>
            <a:r>
              <a:rPr lang="en-US" sz="2100" dirty="0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 op de </a:t>
            </a:r>
            <a:r>
              <a:rPr lang="en-US" sz="2100" dirty="0" err="1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verkondi-ging</a:t>
            </a:r>
            <a:r>
              <a:rPr lang="en-US" sz="2100" dirty="0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en</a:t>
            </a:r>
            <a:r>
              <a:rPr lang="en-US" sz="2100" dirty="0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getuigde</a:t>
            </a:r>
            <a:r>
              <a:rPr lang="en-US" sz="2100" dirty="0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1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+mj-lt"/>
                <a:cs typeface="Arial" panose="020B0604020202020204" pitchFamily="34" charset="0"/>
              </a:rPr>
              <a:t>ten </a:t>
            </a:r>
            <a:r>
              <a:rPr lang="en-US" sz="21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+mj-lt"/>
                <a:cs typeface="Arial" panose="020B0604020202020204" pitchFamily="34" charset="0"/>
              </a:rPr>
              <a:t>overstaan</a:t>
            </a:r>
            <a:r>
              <a:rPr lang="en-US" sz="21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+mj-lt"/>
                <a:cs typeface="Arial" panose="020B0604020202020204" pitchFamily="34" charset="0"/>
              </a:rPr>
              <a:t> van de </a:t>
            </a:r>
            <a:r>
              <a:rPr lang="en-US" sz="21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+mj-lt"/>
                <a:cs typeface="Arial" panose="020B0604020202020204" pitchFamily="34" charset="0"/>
              </a:rPr>
              <a:t>Joden</a:t>
            </a:r>
            <a:r>
              <a:rPr lang="en-US" sz="21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dat</a:t>
            </a:r>
            <a:r>
              <a:rPr lang="en-US" sz="2100" dirty="0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Jezus</a:t>
            </a:r>
            <a:r>
              <a:rPr lang="en-US" sz="2100" dirty="0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 de messias is. </a:t>
            </a:r>
            <a:r>
              <a:rPr lang="en-US" sz="2100" baseline="-25000" dirty="0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6</a:t>
            </a:r>
            <a:r>
              <a:rPr lang="en-US" sz="2100" dirty="0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M</a:t>
            </a:r>
            <a:r>
              <a:rPr lang="en-US" sz="2100" b="1" dirty="0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aar </a:t>
            </a:r>
            <a:r>
              <a:rPr lang="en-US" sz="2100" b="1" dirty="0" err="1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omdat</a:t>
            </a:r>
            <a:r>
              <a:rPr lang="en-US" sz="2100" b="1" dirty="0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 ze </a:t>
            </a:r>
            <a:r>
              <a:rPr lang="en-US" sz="2100" b="1" dirty="0" err="1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zich</a:t>
            </a:r>
            <a:r>
              <a:rPr lang="en-US" sz="2100" b="1" dirty="0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verzetten</a:t>
            </a:r>
            <a:r>
              <a:rPr lang="en-US" sz="2100" b="1" dirty="0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en</a:t>
            </a:r>
            <a:r>
              <a:rPr lang="en-US" sz="2100" b="1" dirty="0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lasterlijke</a:t>
            </a:r>
            <a:r>
              <a:rPr lang="en-US" sz="2100" b="1" dirty="0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 taal </a:t>
            </a:r>
            <a:r>
              <a:rPr lang="en-US" sz="2100" b="1" dirty="0" err="1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spraken</a:t>
            </a:r>
            <a:r>
              <a:rPr lang="en-US" sz="2100" b="1" dirty="0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,</a:t>
            </a:r>
            <a:r>
              <a:rPr lang="en-US" sz="2100" dirty="0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schudde</a:t>
            </a:r>
            <a:r>
              <a:rPr lang="en-US" sz="2100" dirty="0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hij</a:t>
            </a:r>
            <a:r>
              <a:rPr lang="en-US" sz="2100" dirty="0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 het </a:t>
            </a:r>
            <a:r>
              <a:rPr lang="en-US" sz="2100" dirty="0" err="1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stof</a:t>
            </a:r>
            <a:r>
              <a:rPr lang="en-US" sz="2100" dirty="0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 van </a:t>
            </a:r>
            <a:r>
              <a:rPr lang="en-US" sz="2100" dirty="0" err="1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zijn</a:t>
            </a:r>
            <a:r>
              <a:rPr lang="en-US" sz="2100" dirty="0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kleren</a:t>
            </a:r>
            <a:r>
              <a:rPr lang="en-US" sz="2100" dirty="0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en</a:t>
            </a:r>
            <a:r>
              <a:rPr lang="en-US" sz="2100" dirty="0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zei</a:t>
            </a:r>
            <a:r>
              <a:rPr lang="en-US" sz="2100" dirty="0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: ‘</a:t>
            </a:r>
            <a:r>
              <a:rPr lang="en-US" sz="21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+mj-lt"/>
                <a:cs typeface="Arial" panose="020B0604020202020204" pitchFamily="34" charset="0"/>
              </a:rPr>
              <a:t>Voor</a:t>
            </a:r>
            <a:r>
              <a:rPr lang="en-US" sz="21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+mj-lt"/>
                <a:cs typeface="Arial" panose="020B0604020202020204" pitchFamily="34" charset="0"/>
              </a:rPr>
              <a:t>-</a:t>
            </a:r>
          </a:p>
          <a:p>
            <a:r>
              <a:rPr lang="en-US" sz="21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+mj-lt"/>
                <a:cs typeface="Arial" panose="020B0604020202020204" pitchFamily="34" charset="0"/>
              </a:rPr>
              <a:t>taan</a:t>
            </a:r>
            <a:r>
              <a:rPr lang="en-US" sz="21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+mj-lt"/>
                <a:cs typeface="Arial" panose="020B0604020202020204" pitchFamily="34" charset="0"/>
              </a:rPr>
              <a:t>zal</a:t>
            </a:r>
            <a:r>
              <a:rPr lang="en-US" sz="21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+mj-lt"/>
                <a:cs typeface="Arial" panose="020B0604020202020204" pitchFamily="34" charset="0"/>
              </a:rPr>
              <a:t>ik</a:t>
            </a:r>
            <a:r>
              <a:rPr lang="en-US" sz="21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+mj-lt"/>
                <a:cs typeface="Arial" panose="020B0604020202020204" pitchFamily="34" charset="0"/>
              </a:rPr>
              <a:t> me tot de </a:t>
            </a:r>
            <a:r>
              <a:rPr lang="en-US" sz="21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+mj-lt"/>
                <a:cs typeface="Arial" panose="020B0604020202020204" pitchFamily="34" charset="0"/>
              </a:rPr>
              <a:t>heidenen</a:t>
            </a:r>
            <a:r>
              <a:rPr lang="en-US" sz="21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+mj-lt"/>
                <a:cs typeface="Arial" panose="020B0604020202020204" pitchFamily="34" charset="0"/>
              </a:rPr>
              <a:t>richten</a:t>
            </a:r>
            <a:r>
              <a:rPr lang="en-US" sz="21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+mj-lt"/>
                <a:cs typeface="Arial" panose="020B0604020202020204" pitchFamily="34" charset="0"/>
              </a:rPr>
              <a:t>.’</a:t>
            </a:r>
            <a:r>
              <a:rPr lang="en-US" sz="21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+mj-lt"/>
                <a:cs typeface="Arial" panose="020B0604020202020204" pitchFamily="34" charset="0"/>
              </a:rPr>
              <a:t> </a:t>
            </a:r>
            <a:r>
              <a:rPr lang="en-US" sz="2100" baseline="-25000" dirty="0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7</a:t>
            </a:r>
            <a:r>
              <a:rPr lang="en-US" sz="2100" dirty="0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Hij </a:t>
            </a:r>
            <a:r>
              <a:rPr lang="en-US" sz="2100" dirty="0" err="1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verruilde</a:t>
            </a:r>
            <a:r>
              <a:rPr lang="en-US" sz="2100" dirty="0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 de </a:t>
            </a:r>
            <a:r>
              <a:rPr lang="en-US" sz="2100" dirty="0" err="1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synagoge</a:t>
            </a:r>
            <a:r>
              <a:rPr lang="en-US" sz="2100" dirty="0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voor</a:t>
            </a:r>
            <a:r>
              <a:rPr lang="en-US" sz="2100" dirty="0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 het huis van </a:t>
            </a:r>
            <a:r>
              <a:rPr lang="en-US" sz="2100" b="1" dirty="0" err="1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Titius</a:t>
            </a:r>
            <a:r>
              <a:rPr lang="en-US" sz="2100" b="1" dirty="0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 Justus</a:t>
            </a:r>
            <a:r>
              <a:rPr lang="en-US" sz="2100" dirty="0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iemand</a:t>
            </a:r>
            <a:r>
              <a:rPr lang="en-US" sz="2100" dirty="0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 die God </a:t>
            </a:r>
            <a:r>
              <a:rPr lang="en-US" sz="2100" dirty="0" err="1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vereerde</a:t>
            </a:r>
            <a:r>
              <a:rPr lang="en-US" sz="2100" dirty="0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en</a:t>
            </a:r>
            <a:r>
              <a:rPr lang="en-US" sz="2100" dirty="0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wiens</a:t>
            </a:r>
            <a:r>
              <a:rPr lang="en-US" sz="2100" dirty="0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 huis </a:t>
            </a:r>
            <a:r>
              <a:rPr lang="en-US" sz="2100" dirty="0" err="1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naast</a:t>
            </a:r>
            <a:r>
              <a:rPr lang="en-US" sz="2100" dirty="0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 de </a:t>
            </a:r>
            <a:r>
              <a:rPr lang="en-US" sz="2100" dirty="0" err="1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synagoge</a:t>
            </a:r>
            <a:r>
              <a:rPr lang="en-US" sz="2100" dirty="0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stond</a:t>
            </a:r>
            <a:r>
              <a:rPr lang="en-US" sz="2100" dirty="0">
                <a:solidFill>
                  <a:srgbClr val="FFFFFF"/>
                </a:solidFill>
                <a:effectLst/>
                <a:latin typeface="+mj-lt"/>
                <a:cs typeface="Arial" panose="020B0604020202020204" pitchFamily="34" charset="0"/>
              </a:rPr>
              <a:t>. </a:t>
            </a:r>
            <a:r>
              <a:rPr lang="en-US" sz="2100" b="1" baseline="-25000" dirty="0">
                <a:solidFill>
                  <a:srgbClr val="00FFF9"/>
                </a:solidFill>
                <a:effectLst/>
                <a:latin typeface="+mj-lt"/>
                <a:cs typeface="Arial" panose="020B0604020202020204" pitchFamily="34" charset="0"/>
              </a:rPr>
              <a:t>8</a:t>
            </a:r>
            <a:r>
              <a:rPr lang="en-US" sz="2100" b="1" dirty="0">
                <a:solidFill>
                  <a:srgbClr val="00FFF9"/>
                </a:solidFill>
                <a:effectLst/>
                <a:latin typeface="+mj-lt"/>
                <a:cs typeface="Arial" panose="020B0604020202020204" pitchFamily="34" charset="0"/>
              </a:rPr>
              <a:t>Cris-</a:t>
            </a:r>
          </a:p>
          <a:p>
            <a:r>
              <a:rPr lang="en-US" sz="2100" b="1" dirty="0">
                <a:solidFill>
                  <a:srgbClr val="00FFF9"/>
                </a:solidFill>
                <a:effectLst/>
                <a:latin typeface="+mj-lt"/>
                <a:cs typeface="Arial" panose="020B0604020202020204" pitchFamily="34" charset="0"/>
              </a:rPr>
              <a:t>pus</a:t>
            </a:r>
            <a:r>
              <a:rPr lang="en-US" sz="2100" dirty="0">
                <a:solidFill>
                  <a:srgbClr val="00FFF9"/>
                </a:solidFill>
                <a:effectLst/>
                <a:latin typeface="+mj-lt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FFF9"/>
                </a:solidFill>
                <a:effectLst/>
                <a:latin typeface="+mj-lt"/>
                <a:cs typeface="Arial" panose="020B0604020202020204" pitchFamily="34" charset="0"/>
              </a:rPr>
              <a:t>een</a:t>
            </a:r>
            <a:r>
              <a:rPr lang="en-US" sz="2100" dirty="0">
                <a:solidFill>
                  <a:srgbClr val="00FFF9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FFF9"/>
                </a:solidFill>
                <a:effectLst/>
                <a:latin typeface="+mj-lt"/>
                <a:cs typeface="Arial" panose="020B0604020202020204" pitchFamily="34" charset="0"/>
              </a:rPr>
              <a:t>leider</a:t>
            </a:r>
            <a:r>
              <a:rPr lang="en-US" sz="2100" dirty="0">
                <a:solidFill>
                  <a:srgbClr val="00FFF9"/>
                </a:solidFill>
                <a:effectLst/>
                <a:latin typeface="+mj-lt"/>
                <a:cs typeface="Arial" panose="020B0604020202020204" pitchFamily="34" charset="0"/>
              </a:rPr>
              <a:t> van de </a:t>
            </a:r>
            <a:r>
              <a:rPr lang="en-US" sz="2100" dirty="0" err="1">
                <a:solidFill>
                  <a:srgbClr val="00FFF9"/>
                </a:solidFill>
                <a:effectLst/>
                <a:latin typeface="+mj-lt"/>
                <a:cs typeface="Arial" panose="020B0604020202020204" pitchFamily="34" charset="0"/>
              </a:rPr>
              <a:t>synagoge</a:t>
            </a:r>
            <a:r>
              <a:rPr lang="en-US" sz="2100" dirty="0">
                <a:solidFill>
                  <a:srgbClr val="00FFF9"/>
                </a:solidFill>
                <a:effectLst/>
                <a:latin typeface="+mj-lt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FFF9"/>
                </a:solidFill>
                <a:effectLst/>
                <a:latin typeface="+mj-lt"/>
                <a:cs typeface="Arial" panose="020B0604020202020204" pitchFamily="34" charset="0"/>
              </a:rPr>
              <a:t>aanvaardde</a:t>
            </a:r>
            <a:r>
              <a:rPr lang="en-US" sz="2100" dirty="0">
                <a:solidFill>
                  <a:srgbClr val="00FFF9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FFF9"/>
                </a:solidFill>
                <a:effectLst/>
                <a:latin typeface="+mj-lt"/>
                <a:cs typeface="Arial" panose="020B0604020202020204" pitchFamily="34" charset="0"/>
              </a:rPr>
              <a:t>samen</a:t>
            </a:r>
            <a:r>
              <a:rPr lang="en-US" sz="2100" dirty="0">
                <a:solidFill>
                  <a:srgbClr val="00FFF9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</a:p>
          <a:p>
            <a:r>
              <a:rPr lang="en-US" sz="2100" dirty="0">
                <a:solidFill>
                  <a:srgbClr val="00FFF9"/>
                </a:solidFill>
                <a:effectLst/>
                <a:latin typeface="+mj-lt"/>
                <a:cs typeface="Arial" panose="020B0604020202020204" pitchFamily="34" charset="0"/>
              </a:rPr>
              <a:t>met al </a:t>
            </a:r>
            <a:r>
              <a:rPr lang="en-US" sz="2100" dirty="0" err="1">
                <a:solidFill>
                  <a:srgbClr val="00FFF9"/>
                </a:solidFill>
                <a:effectLst/>
                <a:latin typeface="+mj-lt"/>
                <a:cs typeface="Arial" panose="020B0604020202020204" pitchFamily="34" charset="0"/>
              </a:rPr>
              <a:t>zijn</a:t>
            </a:r>
            <a:r>
              <a:rPr lang="en-US" sz="2100" dirty="0">
                <a:solidFill>
                  <a:srgbClr val="00FFF9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FFF9"/>
                </a:solidFill>
                <a:effectLst/>
                <a:latin typeface="+mj-lt"/>
                <a:cs typeface="Arial" panose="020B0604020202020204" pitchFamily="34" charset="0"/>
              </a:rPr>
              <a:t>huisgenoten</a:t>
            </a:r>
            <a:r>
              <a:rPr lang="en-US" sz="2100" dirty="0">
                <a:solidFill>
                  <a:srgbClr val="00FFF9"/>
                </a:solidFill>
                <a:effectLst/>
                <a:latin typeface="+mj-lt"/>
                <a:cs typeface="Arial" panose="020B0604020202020204" pitchFamily="34" charset="0"/>
              </a:rPr>
              <a:t> het </a:t>
            </a:r>
            <a:r>
              <a:rPr lang="en-US" sz="2100" dirty="0" err="1">
                <a:solidFill>
                  <a:srgbClr val="00FFF9"/>
                </a:solidFill>
                <a:effectLst/>
                <a:latin typeface="+mj-lt"/>
                <a:cs typeface="Arial" panose="020B0604020202020204" pitchFamily="34" charset="0"/>
              </a:rPr>
              <a:t>geloof</a:t>
            </a:r>
            <a:r>
              <a:rPr lang="en-US" sz="2100" dirty="0">
                <a:solidFill>
                  <a:srgbClr val="00FFF9"/>
                </a:solidFill>
                <a:effectLst/>
                <a:latin typeface="+mj-lt"/>
                <a:cs typeface="Arial" panose="020B0604020202020204" pitchFamily="34" charset="0"/>
              </a:rPr>
              <a:t> in de </a:t>
            </a:r>
            <a:r>
              <a:rPr lang="en-US" sz="2100" dirty="0" err="1">
                <a:solidFill>
                  <a:srgbClr val="00FFF9"/>
                </a:solidFill>
                <a:effectLst/>
                <a:latin typeface="+mj-lt"/>
                <a:cs typeface="Arial" panose="020B0604020202020204" pitchFamily="34" charset="0"/>
              </a:rPr>
              <a:t>Heer</a:t>
            </a:r>
            <a:r>
              <a:rPr lang="en-US" sz="2100" dirty="0">
                <a:solidFill>
                  <a:srgbClr val="00FFF9"/>
                </a:solidFill>
                <a:effectLst/>
                <a:latin typeface="+mj-lt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FFF9"/>
                </a:solidFill>
                <a:effectLst/>
                <a:latin typeface="+mj-lt"/>
                <a:cs typeface="Arial" panose="020B0604020202020204" pitchFamily="34" charset="0"/>
              </a:rPr>
              <a:t>en</a:t>
            </a:r>
            <a:r>
              <a:rPr lang="en-US" sz="2100" dirty="0">
                <a:solidFill>
                  <a:srgbClr val="00FFF9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FFF9"/>
                </a:solidFill>
                <a:effectLst/>
                <a:latin typeface="+mj-lt"/>
                <a:cs typeface="Arial" panose="020B0604020202020204" pitchFamily="34" charset="0"/>
              </a:rPr>
              <a:t>ook</a:t>
            </a:r>
            <a:r>
              <a:rPr lang="en-US" sz="2100" dirty="0">
                <a:solidFill>
                  <a:srgbClr val="00FFF9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</a:p>
          <a:p>
            <a:r>
              <a:rPr lang="en-US" sz="2100" dirty="0" err="1">
                <a:solidFill>
                  <a:srgbClr val="00FFF9"/>
                </a:solidFill>
                <a:effectLst/>
                <a:latin typeface="+mj-lt"/>
                <a:cs typeface="Arial" panose="020B0604020202020204" pitchFamily="34" charset="0"/>
              </a:rPr>
              <a:t>veel</a:t>
            </a:r>
            <a:r>
              <a:rPr lang="en-US" sz="2100" dirty="0">
                <a:solidFill>
                  <a:srgbClr val="00FFF9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FFF9"/>
                </a:solidFill>
                <a:effectLst/>
                <a:latin typeface="+mj-lt"/>
                <a:cs typeface="Arial" panose="020B0604020202020204" pitchFamily="34" charset="0"/>
              </a:rPr>
              <a:t>Korintiërs</a:t>
            </a:r>
            <a:r>
              <a:rPr lang="en-US" sz="2100" dirty="0">
                <a:solidFill>
                  <a:srgbClr val="00FFF9"/>
                </a:solidFill>
                <a:effectLst/>
                <a:latin typeface="+mj-lt"/>
                <a:cs typeface="Arial" panose="020B0604020202020204" pitchFamily="34" charset="0"/>
              </a:rPr>
              <a:t> die Paulus </a:t>
            </a:r>
            <a:r>
              <a:rPr lang="en-US" sz="2100" dirty="0" err="1">
                <a:solidFill>
                  <a:srgbClr val="00FFF9"/>
                </a:solidFill>
                <a:effectLst/>
                <a:latin typeface="+mj-lt"/>
                <a:cs typeface="Arial" panose="020B0604020202020204" pitchFamily="34" charset="0"/>
              </a:rPr>
              <a:t>haddengehoord</a:t>
            </a:r>
            <a:r>
              <a:rPr lang="en-US" sz="2100" dirty="0">
                <a:solidFill>
                  <a:srgbClr val="00FFF9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FFF9"/>
                </a:solidFill>
                <a:effectLst/>
                <a:latin typeface="+mj-lt"/>
                <a:cs typeface="Arial" panose="020B0604020202020204" pitchFamily="34" charset="0"/>
              </a:rPr>
              <a:t>gingen</a:t>
            </a:r>
            <a:r>
              <a:rPr lang="en-US" sz="2100" dirty="0">
                <a:solidFill>
                  <a:srgbClr val="00FFF9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</a:p>
          <a:p>
            <a:r>
              <a:rPr lang="en-US" sz="2100" dirty="0">
                <a:solidFill>
                  <a:srgbClr val="00FFF9"/>
                </a:solidFill>
                <a:effectLst/>
                <a:latin typeface="+mj-lt"/>
                <a:cs typeface="Arial" panose="020B0604020202020204" pitchFamily="34" charset="0"/>
              </a:rPr>
              <a:t>over tot het </a:t>
            </a:r>
            <a:r>
              <a:rPr lang="en-US" sz="2100" dirty="0" err="1">
                <a:solidFill>
                  <a:srgbClr val="00FFF9"/>
                </a:solidFill>
                <a:effectLst/>
                <a:latin typeface="+mj-lt"/>
                <a:cs typeface="Arial" panose="020B0604020202020204" pitchFamily="34" charset="0"/>
              </a:rPr>
              <a:t>geloof</a:t>
            </a:r>
            <a:r>
              <a:rPr lang="en-US" sz="2100" dirty="0">
                <a:solidFill>
                  <a:srgbClr val="00FFF9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FFF9"/>
                </a:solidFill>
                <a:effectLst/>
                <a:latin typeface="+mj-lt"/>
                <a:cs typeface="Arial" panose="020B0604020202020204" pitchFamily="34" charset="0"/>
              </a:rPr>
              <a:t>en</a:t>
            </a:r>
            <a:r>
              <a:rPr lang="en-US" sz="2100" dirty="0">
                <a:solidFill>
                  <a:srgbClr val="00FFF9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FFF9"/>
                </a:solidFill>
                <a:effectLst/>
                <a:latin typeface="+mj-lt"/>
                <a:cs typeface="Arial" panose="020B0604020202020204" pitchFamily="34" charset="0"/>
              </a:rPr>
              <a:t>lieten</a:t>
            </a:r>
            <a:r>
              <a:rPr lang="en-US" sz="2100" dirty="0">
                <a:solidFill>
                  <a:srgbClr val="00FFF9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FFF9"/>
                </a:solidFill>
                <a:effectLst/>
                <a:latin typeface="+mj-lt"/>
                <a:cs typeface="Arial" panose="020B0604020202020204" pitchFamily="34" charset="0"/>
              </a:rPr>
              <a:t>zich</a:t>
            </a:r>
            <a:r>
              <a:rPr lang="en-US" sz="2100" dirty="0">
                <a:solidFill>
                  <a:srgbClr val="00FFF9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FFF9"/>
                </a:solidFill>
                <a:effectLst/>
                <a:latin typeface="+mj-lt"/>
                <a:cs typeface="Arial" panose="020B0604020202020204" pitchFamily="34" charset="0"/>
              </a:rPr>
              <a:t>dopen</a:t>
            </a:r>
            <a:r>
              <a:rPr lang="en-US" sz="2100" dirty="0">
                <a:solidFill>
                  <a:srgbClr val="00FFF9"/>
                </a:solidFill>
                <a:effectLst/>
                <a:latin typeface="+mj-lt"/>
                <a:cs typeface="Arial" panose="020B0604020202020204" pitchFamily="34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14629755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kleding, verven, tekening, kunst&#10;&#10;Automatisch gegenereerde beschrijving">
            <a:extLst>
              <a:ext uri="{FF2B5EF4-FFF2-40B4-BE49-F238E27FC236}">
                <a16:creationId xmlns:a16="http://schemas.microsoft.com/office/drawing/2014/main" id="{83FB2775-4F14-F214-539D-4ACA687343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8487" cy="68580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CEE1D66-3D18-57AD-4F78-F9439984589C}"/>
              </a:ext>
            </a:extLst>
          </p:cNvPr>
          <p:cNvSpPr txBox="1"/>
          <p:nvPr/>
        </p:nvSpPr>
        <p:spPr>
          <a:xfrm>
            <a:off x="3686248" y="2539672"/>
            <a:ext cx="792053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spc="300" dirty="0">
                <a:solidFill>
                  <a:schemeClr val="bg1"/>
                </a:solidFill>
                <a:latin typeface="Papyrus" panose="020B0602040200020303" pitchFamily="34" charset="77"/>
              </a:rPr>
              <a:t>“Alles wat u zegt en </a:t>
            </a:r>
            <a:r>
              <a:rPr lang="nl-NL" sz="2800" b="1" u="sng" spc="300" dirty="0">
                <a:solidFill>
                  <a:schemeClr val="bg1"/>
                </a:solidFill>
                <a:latin typeface="Papyrus" panose="020B0602040200020303" pitchFamily="34" charset="77"/>
              </a:rPr>
              <a:t>al uw kennis</a:t>
            </a:r>
            <a:r>
              <a:rPr lang="nl-NL" sz="2800" b="1" spc="300" dirty="0">
                <a:solidFill>
                  <a:schemeClr val="bg1"/>
                </a:solidFill>
                <a:latin typeface="Papyrus" panose="020B0602040200020303" pitchFamily="34" charset="77"/>
              </a:rPr>
              <a:t> bewijst dat het getuigenis over Christus </a:t>
            </a:r>
          </a:p>
          <a:p>
            <a:pPr algn="ctr"/>
            <a:r>
              <a:rPr lang="nl-NL" sz="2800" b="1" spc="300" dirty="0">
                <a:solidFill>
                  <a:schemeClr val="bg1"/>
                </a:solidFill>
                <a:latin typeface="Papyrus" panose="020B0602040200020303" pitchFamily="34" charset="77"/>
              </a:rPr>
              <a:t>bij u verankerd is, </a:t>
            </a:r>
          </a:p>
          <a:p>
            <a:pPr algn="ctr"/>
            <a:r>
              <a:rPr lang="nl-NL" sz="2800" b="1" spc="300" dirty="0">
                <a:solidFill>
                  <a:schemeClr val="bg1"/>
                </a:solidFill>
                <a:latin typeface="Papyrus" panose="020B0602040200020303" pitchFamily="34" charset="77"/>
              </a:rPr>
              <a:t>en hierdoor </a:t>
            </a:r>
            <a:r>
              <a:rPr lang="nl-NL" sz="2800" b="1" u="sng" spc="300" dirty="0">
                <a:solidFill>
                  <a:schemeClr val="bg1"/>
                </a:solidFill>
                <a:latin typeface="Papyrus" panose="020B0602040200020303" pitchFamily="34" charset="77"/>
              </a:rPr>
              <a:t>ontbreekt het u </a:t>
            </a:r>
          </a:p>
          <a:p>
            <a:pPr algn="ctr"/>
            <a:r>
              <a:rPr lang="nl-NL" sz="2800" b="1" spc="300" dirty="0">
                <a:solidFill>
                  <a:schemeClr val="bg1"/>
                </a:solidFill>
                <a:latin typeface="Papyrus" panose="020B0602040200020303" pitchFamily="34" charset="77"/>
              </a:rPr>
              <a:t>terwijl u op de komst van onze Heer Jezus Christus wacht, </a:t>
            </a:r>
          </a:p>
          <a:p>
            <a:pPr algn="ctr"/>
            <a:r>
              <a:rPr lang="nl-NL" sz="2800" b="1" u="sng" spc="300" dirty="0">
                <a:solidFill>
                  <a:schemeClr val="bg1"/>
                </a:solidFill>
                <a:latin typeface="Papyrus" panose="020B0602040200020303" pitchFamily="34" charset="77"/>
              </a:rPr>
              <a:t>aan geen enkele gave van de Geest</a:t>
            </a:r>
            <a:r>
              <a:rPr lang="nl-NL" sz="2800" b="1" spc="300" dirty="0">
                <a:solidFill>
                  <a:schemeClr val="bg1"/>
                </a:solidFill>
                <a:latin typeface="Papyrus" panose="020B0602040200020303" pitchFamily="34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2690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kleding, verven, tekening, kunst&#10;&#10;Automatisch gegenereerde beschrijving">
            <a:extLst>
              <a:ext uri="{FF2B5EF4-FFF2-40B4-BE49-F238E27FC236}">
                <a16:creationId xmlns:a16="http://schemas.microsoft.com/office/drawing/2014/main" id="{83FB2775-4F14-F214-539D-4ACA687343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8487" cy="68580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CEE1D66-3D18-57AD-4F78-F9439984589C}"/>
              </a:ext>
            </a:extLst>
          </p:cNvPr>
          <p:cNvSpPr txBox="1"/>
          <p:nvPr/>
        </p:nvSpPr>
        <p:spPr>
          <a:xfrm>
            <a:off x="3352800" y="2783512"/>
            <a:ext cx="824179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spc="300" dirty="0">
                <a:solidFill>
                  <a:schemeClr val="bg1"/>
                </a:solidFill>
                <a:latin typeface="Papyrus" panose="020B0602040200020303" pitchFamily="34" charset="77"/>
              </a:rPr>
              <a:t>“Ik ben bang dat ik u bij mijn komst anders zal aantreffen dan ik zou wensen, </a:t>
            </a:r>
          </a:p>
          <a:p>
            <a:pPr algn="ctr"/>
            <a:r>
              <a:rPr lang="nl-NL" sz="2800" b="1" spc="300" dirty="0">
                <a:solidFill>
                  <a:schemeClr val="bg1"/>
                </a:solidFill>
                <a:latin typeface="Papyrus" panose="020B0602040200020303" pitchFamily="34" charset="77"/>
              </a:rPr>
              <a:t>en dat onze ontmoeting </a:t>
            </a:r>
          </a:p>
          <a:p>
            <a:pPr algn="ctr"/>
            <a:r>
              <a:rPr lang="nl-NL" sz="2800" b="1" spc="300" dirty="0">
                <a:solidFill>
                  <a:schemeClr val="bg1"/>
                </a:solidFill>
                <a:latin typeface="Papyrus" panose="020B0602040200020303" pitchFamily="34" charset="77"/>
              </a:rPr>
              <a:t>dus anders zal uitpakken dan u wilt. </a:t>
            </a:r>
          </a:p>
          <a:p>
            <a:pPr algn="ctr"/>
            <a:r>
              <a:rPr lang="nl-NL" sz="2800" b="1" spc="300" dirty="0">
                <a:solidFill>
                  <a:schemeClr val="bg1"/>
                </a:solidFill>
                <a:latin typeface="Papyrus" panose="020B0602040200020303" pitchFamily="34" charset="77"/>
              </a:rPr>
              <a:t>Ik ben bang voor tweespalt, jaloezie, woede, gekonkel, kwaadsprekerij, geroddel, arrogantie en wanorde.” </a:t>
            </a:r>
          </a:p>
        </p:txBody>
      </p:sp>
    </p:spTree>
    <p:extLst>
      <p:ext uri="{BB962C8B-B14F-4D97-AF65-F5344CB8AC3E}">
        <p14:creationId xmlns:p14="http://schemas.microsoft.com/office/powerpoint/2010/main" val="329490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Calendar of Events — Program in the Ancient World">
            <a:extLst>
              <a:ext uri="{FF2B5EF4-FFF2-40B4-BE49-F238E27FC236}">
                <a16:creationId xmlns:a16="http://schemas.microsoft.com/office/drawing/2014/main" id="{0377956B-0813-F2A7-1F22-F7F873E7D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apyrus letter in Greek - Roman, Egyptian - Late Imperial - The  Metropolitan Museum of Art">
            <a:extLst>
              <a:ext uri="{FF2B5EF4-FFF2-40B4-BE49-F238E27FC236}">
                <a16:creationId xmlns:a16="http://schemas.microsoft.com/office/drawing/2014/main" id="{9E90F7CC-7BDC-BF4F-07E2-556B209C8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73905">
            <a:off x="12193" y="-322068"/>
            <a:ext cx="3589989" cy="481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Papyrus and Parchment">
            <a:extLst>
              <a:ext uri="{FF2B5EF4-FFF2-40B4-BE49-F238E27FC236}">
                <a16:creationId xmlns:a16="http://schemas.microsoft.com/office/drawing/2014/main" id="{EBEE0C55-D834-4C99-82C5-FA0623FDC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24" b="97306" l="7000" r="95000">
                        <a14:foregroundMark x1="13667" y1="7744" x2="28667" y2="8418"/>
                        <a14:foregroundMark x1="28667" y1="8418" x2="58000" y2="7744"/>
                        <a14:foregroundMark x1="58000" y1="7744" x2="75333" y2="7744"/>
                        <a14:foregroundMark x1="28333" y1="5724" x2="45000" y2="6061"/>
                        <a14:foregroundMark x1="45000" y1="6061" x2="55000" y2="5724"/>
                        <a14:foregroundMark x1="7333" y1="8754" x2="10667" y2="24916"/>
                        <a14:foregroundMark x1="87333" y1="59596" x2="86667" y2="72727"/>
                        <a14:foregroundMark x1="86667" y1="72727" x2="90333" y2="89562"/>
                        <a14:foregroundMark x1="91000" y1="54209" x2="92667" y2="67340"/>
                        <a14:foregroundMark x1="92667" y1="67340" x2="95000" y2="73737"/>
                        <a14:foregroundMark x1="87667" y1="96633" x2="64333" y2="97306"/>
                        <a14:foregroundMark x1="9333" y1="37037" x2="9333" y2="37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10202">
            <a:off x="2723035" y="267426"/>
            <a:ext cx="3321741" cy="328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Ashmolean Parchment AN 1981.940 - Wikipedia">
            <a:extLst>
              <a:ext uri="{FF2B5EF4-FFF2-40B4-BE49-F238E27FC236}">
                <a16:creationId xmlns:a16="http://schemas.microsoft.com/office/drawing/2014/main" id="{39494989-149D-17A5-0C01-402DBE151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34" b="96881" l="3566" r="94216">
                        <a14:foregroundMark x1="9113" y1="9563" x2="44057" y2="9563"/>
                        <a14:foregroundMark x1="44057" y1="9563" x2="52219" y2="9356"/>
                        <a14:foregroundMark x1="52219" y1="9356" x2="82647" y2="9356"/>
                        <a14:foregroundMark x1="82647" y1="9356" x2="84707" y2="9148"/>
                        <a14:foregroundMark x1="22900" y1="4158" x2="41838" y2="4158"/>
                        <a14:foregroundMark x1="6577" y1="9563" x2="8320" y2="24324"/>
                        <a14:foregroundMark x1="4041" y1="9356" x2="3566" y2="12682"/>
                        <a14:foregroundMark x1="89144" y1="7484" x2="91918" y2="15904"/>
                        <a14:foregroundMark x1="91918" y1="15904" x2="92948" y2="32328"/>
                        <a14:foregroundMark x1="93899" y1="8732" x2="94216" y2="23493"/>
                        <a14:foregroundMark x1="93265" y1="45218" x2="91997" y2="73701"/>
                        <a14:foregroundMark x1="89461" y1="90437" x2="67195" y2="92100"/>
                        <a14:foregroundMark x1="12916" y1="86902" x2="29556" y2="88981"/>
                        <a14:foregroundMark x1="26228" y1="96674" x2="33043" y2="968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5730" y="98475"/>
            <a:ext cx="3654774" cy="278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Ancient Scroll with Aged Texture and Seal Stock Illustration - Illustration  of seal, sections: 431358524">
            <a:extLst>
              <a:ext uri="{FF2B5EF4-FFF2-40B4-BE49-F238E27FC236}">
                <a16:creationId xmlns:a16="http://schemas.microsoft.com/office/drawing/2014/main" id="{4FDACE36-935E-67D0-F163-6347FF8F0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2750" r="93000">
                        <a14:foregroundMark x1="10500" y1="9833" x2="7375" y2="16333"/>
                        <a14:foregroundMark x1="7375" y1="16333" x2="7125" y2="20833"/>
                        <a14:foregroundMark x1="2875" y1="21000" x2="2750" y2="23833"/>
                        <a14:foregroundMark x1="92500" y1="57500" x2="93000" y2="6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51159" y="2085376"/>
            <a:ext cx="5886449" cy="441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3B0979E-6AE1-A17C-2105-AAF34809CA3B}"/>
              </a:ext>
            </a:extLst>
          </p:cNvPr>
          <p:cNvSpPr txBox="1"/>
          <p:nvPr/>
        </p:nvSpPr>
        <p:spPr>
          <a:xfrm>
            <a:off x="7053191" y="5539795"/>
            <a:ext cx="67629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4800" dirty="0">
                <a:solidFill>
                  <a:schemeClr val="bg1"/>
                </a:solidFill>
                <a:effectLst>
                  <a:glow rad="101600">
                    <a:schemeClr val="tx1">
                      <a:alpha val="63000"/>
                    </a:schemeClr>
                  </a:glow>
                </a:effectLst>
                <a:latin typeface="Lithos Pro Regular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Vier brieven…</a:t>
            </a:r>
            <a:endParaRPr lang="nl-NL" sz="4800" dirty="0">
              <a:solidFill>
                <a:schemeClr val="bg1"/>
              </a:solidFill>
              <a:effectLst>
                <a:glow rad="101600">
                  <a:schemeClr val="tx1">
                    <a:alpha val="63000"/>
                  </a:schemeClr>
                </a:glow>
              </a:effectLst>
              <a:latin typeface="Lithos Pro Regular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99262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</TotalTime>
  <Words>1007</Words>
  <Application>Microsoft Macintosh PowerPoint</Application>
  <PresentationFormat>Breedbeeld</PresentationFormat>
  <Paragraphs>149</Paragraphs>
  <Slides>30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Lithos Pro Regular</vt:lpstr>
      <vt:lpstr>Papyrus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Johan Delameillieure</dc:creator>
  <cp:lastModifiedBy>Johan Delameillieure</cp:lastModifiedBy>
  <cp:revision>16</cp:revision>
  <dcterms:created xsi:type="dcterms:W3CDTF">2026-06-16T06:50:29Z</dcterms:created>
  <dcterms:modified xsi:type="dcterms:W3CDTF">2026-06-26T12:56:16Z</dcterms:modified>
</cp:coreProperties>
</file>